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embeddedFontLst>
    <p:embeddedFont>
      <p:font typeface="Bebas Neue" panose="020B0606020202050201" pitchFamily="34" charset="0"/>
      <p:regular r:id="rId9"/>
      <p:bold r:id="rId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077"/>
    <a:srgbClr val="00B5E2"/>
    <a:srgbClr val="6CC24A"/>
    <a:srgbClr val="B9D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3"/>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9" name="Google Shape;89;p13"/>
          <p:cNvPicPr preferRelativeResize="0"/>
          <p:nvPr/>
        </p:nvPicPr>
        <p:blipFill>
          <a:blip r:embed="rId3">
            <a:alphaModFix/>
          </a:blip>
          <a:stretch>
            <a:fillRect/>
          </a:stretch>
        </p:blipFill>
        <p:spPr>
          <a:xfrm>
            <a:off x="0" y="0"/>
            <a:ext cx="12188949" cy="6858000"/>
          </a:xfrm>
          <a:prstGeom prst="rect">
            <a:avLst/>
          </a:prstGeom>
          <a:noFill/>
          <a:ln>
            <a:noFill/>
          </a:ln>
        </p:spPr>
      </p:pic>
      <p:sp>
        <p:nvSpPr>
          <p:cNvPr id="91" name="Google Shape;91;p13"/>
          <p:cNvSpPr txBox="1">
            <a:spLocks noGrp="1"/>
          </p:cNvSpPr>
          <p:nvPr>
            <p:ph type="body" idx="1"/>
          </p:nvPr>
        </p:nvSpPr>
        <p:spPr>
          <a:xfrm>
            <a:off x="635001" y="1088014"/>
            <a:ext cx="7482694" cy="5212897"/>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800"/>
              <a:buNone/>
            </a:pPr>
            <a:r>
              <a:rPr lang="en-GB" sz="2000" i="0" dirty="0">
                <a:latin typeface="Calibri" panose="020F0502020204030204" pitchFamily="34" charset="0"/>
                <a:ea typeface="Comfortaa"/>
                <a:cs typeface="Calibri" panose="020F0502020204030204" pitchFamily="34" charset="0"/>
                <a:sym typeface="Comfortaa"/>
              </a:rPr>
              <a:t>Thirteen-year-old </a:t>
            </a:r>
            <a:r>
              <a:rPr lang="en-GB" sz="2000" b="1" i="0" dirty="0">
                <a:solidFill>
                  <a:srgbClr val="DF1995"/>
                </a:solidFill>
                <a:latin typeface="Calibri" panose="020F0502020204030204" pitchFamily="34" charset="0"/>
                <a:ea typeface="Comfortaa"/>
                <a:cs typeface="Calibri" panose="020F0502020204030204" pitchFamily="34" charset="0"/>
                <a:sym typeface="Comfortaa"/>
              </a:rPr>
              <a:t>Reza </a:t>
            </a:r>
            <a:r>
              <a:rPr lang="en-GB" sz="2000" i="0" dirty="0">
                <a:latin typeface="Calibri" panose="020F0502020204030204" pitchFamily="34" charset="0"/>
                <a:ea typeface="Comfortaa"/>
                <a:cs typeface="Calibri" panose="020F0502020204030204" pitchFamily="34" charset="0"/>
                <a:sym typeface="Comfortaa"/>
              </a:rPr>
              <a:t>lives in Iran </a:t>
            </a:r>
            <a:r>
              <a:rPr lang="en-GB" sz="2000" dirty="0">
                <a:latin typeface="Calibri" panose="020F0502020204030204" pitchFamily="34" charset="0"/>
                <a:ea typeface="Comfortaa"/>
                <a:cs typeface="Calibri" panose="020F0502020204030204" pitchFamily="34" charset="0"/>
                <a:sym typeface="Comfortaa"/>
              </a:rPr>
              <a:t>with his family. He lives </a:t>
            </a:r>
            <a:r>
              <a:rPr lang="en-GB" sz="2000" i="0" dirty="0">
                <a:latin typeface="Calibri" panose="020F0502020204030204" pitchFamily="34" charset="0"/>
                <a:ea typeface="Comfortaa"/>
                <a:cs typeface="Calibri" panose="020F0502020204030204" pitchFamily="34" charset="0"/>
                <a:sym typeface="Comfortaa"/>
              </a:rPr>
              <a:t>with a rare disease called Cystinosis. Cystinosis affects between 1 in 100,000 and 1 in 200,000 people. </a:t>
            </a:r>
            <a:endParaRPr lang="en-GB" sz="2000" dirty="0">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0"/>
              </a:spcBef>
              <a:spcAft>
                <a:spcPts val="0"/>
              </a:spcAft>
              <a:buClr>
                <a:schemeClr val="dk1"/>
              </a:buClr>
              <a:buSzPts val="1800"/>
              <a:buNone/>
            </a:pPr>
            <a:endParaRPr sz="2000" dirty="0">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0"/>
              </a:spcBef>
              <a:spcAft>
                <a:spcPts val="0"/>
              </a:spcAft>
              <a:buClr>
                <a:schemeClr val="dk1"/>
              </a:buClr>
              <a:buSzPts val="1800"/>
              <a:buNone/>
            </a:pPr>
            <a:r>
              <a:rPr lang="en-GB" sz="2000" dirty="0">
                <a:latin typeface="Calibri" panose="020F0502020204030204" pitchFamily="34" charset="0"/>
                <a:ea typeface="Comfortaa"/>
                <a:cs typeface="Calibri" panose="020F0502020204030204" pitchFamily="34" charset="0"/>
                <a:sym typeface="Comfortaa"/>
              </a:rPr>
              <a:t>It affects the </a:t>
            </a:r>
            <a:r>
              <a:rPr lang="en-GB" sz="2000" i="0" dirty="0">
                <a:latin typeface="Calibri" panose="020F0502020204030204" pitchFamily="34" charset="0"/>
                <a:ea typeface="Comfortaa"/>
                <a:cs typeface="Calibri" panose="020F0502020204030204" pitchFamily="34" charset="0"/>
                <a:sym typeface="Comfortaa"/>
              </a:rPr>
              <a:t>kidneys and eyes the most</a:t>
            </a:r>
            <a:r>
              <a:rPr lang="en-GB" sz="2000" dirty="0">
                <a:latin typeface="Calibri" panose="020F0502020204030204" pitchFamily="34" charset="0"/>
                <a:ea typeface="Comfortaa"/>
                <a:cs typeface="Calibri" panose="020F0502020204030204" pitchFamily="34" charset="0"/>
                <a:sym typeface="Comfortaa"/>
              </a:rPr>
              <a:t>. It affects different people in different ways. </a:t>
            </a:r>
            <a:endParaRPr sz="2000" dirty="0">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0"/>
              </a:spcBef>
              <a:spcAft>
                <a:spcPts val="0"/>
              </a:spcAft>
              <a:buClr>
                <a:schemeClr val="dk1"/>
              </a:buClr>
              <a:buSzPts val="1800"/>
              <a:buNone/>
            </a:pPr>
            <a:endParaRPr sz="2000" dirty="0">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0"/>
              </a:spcBef>
              <a:spcAft>
                <a:spcPts val="0"/>
              </a:spcAft>
              <a:buClr>
                <a:schemeClr val="dk1"/>
              </a:buClr>
              <a:buSzPts val="1800"/>
              <a:buNone/>
            </a:pPr>
            <a:r>
              <a:rPr lang="en-GB" sz="2000" i="0" dirty="0">
                <a:latin typeface="Calibri" panose="020F0502020204030204" pitchFamily="34" charset="0"/>
                <a:ea typeface="Comfortaa"/>
                <a:cs typeface="Calibri" panose="020F0502020204030204" pitchFamily="34" charset="0"/>
                <a:sym typeface="Comfortaa"/>
              </a:rPr>
              <a:t>Reza’s kidneys have been badly affected, and his treatment has included receiving a kidney transplant. This has affected his ability to socialise with his friends</a:t>
            </a:r>
            <a:r>
              <a:rPr lang="en-GB" sz="2000" dirty="0">
                <a:latin typeface="Calibri" panose="020F0502020204030204" pitchFamily="34" charset="0"/>
                <a:ea typeface="Comfortaa"/>
                <a:cs typeface="Calibri" panose="020F0502020204030204" pitchFamily="34" charset="0"/>
                <a:sym typeface="Comfortaa"/>
              </a:rPr>
              <a:t> </a:t>
            </a:r>
            <a:r>
              <a:rPr lang="en-GB" sz="2000" i="0" dirty="0">
                <a:latin typeface="Calibri" panose="020F0502020204030204" pitchFamily="34" charset="0"/>
                <a:ea typeface="Comfortaa"/>
                <a:cs typeface="Calibri" panose="020F0502020204030204" pitchFamily="34" charset="0"/>
                <a:sym typeface="Comfortaa"/>
              </a:rPr>
              <a:t>and he isn’t always able to participate </a:t>
            </a:r>
            <a:r>
              <a:rPr lang="en-GB" sz="2000" dirty="0">
                <a:latin typeface="Calibri" panose="020F0502020204030204" pitchFamily="34" charset="0"/>
                <a:ea typeface="Comfortaa"/>
                <a:cs typeface="Calibri" panose="020F0502020204030204" pitchFamily="34" charset="0"/>
                <a:sym typeface="Comfortaa"/>
              </a:rPr>
              <a:t>at school</a:t>
            </a:r>
            <a:r>
              <a:rPr lang="en-GB" sz="2000" i="0" dirty="0">
                <a:latin typeface="Calibri" panose="020F0502020204030204" pitchFamily="34" charset="0"/>
                <a:ea typeface="Comfortaa"/>
                <a:cs typeface="Calibri" panose="020F0502020204030204" pitchFamily="34" charset="0"/>
                <a:sym typeface="Comfortaa"/>
              </a:rPr>
              <a:t>.</a:t>
            </a:r>
            <a:endParaRPr sz="2000" dirty="0">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1000"/>
              </a:spcBef>
              <a:spcAft>
                <a:spcPts val="0"/>
              </a:spcAft>
              <a:buClr>
                <a:schemeClr val="dk1"/>
              </a:buClr>
              <a:buSzPts val="1800"/>
              <a:buNone/>
            </a:pPr>
            <a:r>
              <a:rPr lang="en-GB" sz="2000" dirty="0">
                <a:latin typeface="Calibri" panose="020F0502020204030204" pitchFamily="34" charset="0"/>
                <a:ea typeface="Comfortaa"/>
                <a:cs typeface="Calibri" panose="020F0502020204030204" pitchFamily="34" charset="0"/>
                <a:sym typeface="Comfortaa"/>
              </a:rPr>
              <a:t>Reza </a:t>
            </a:r>
            <a:r>
              <a:rPr lang="en-GB" sz="2000" i="0" dirty="0">
                <a:latin typeface="Calibri" panose="020F0502020204030204" pitchFamily="34" charset="0"/>
                <a:ea typeface="Comfortaa"/>
                <a:cs typeface="Calibri" panose="020F0502020204030204" pitchFamily="34" charset="0"/>
                <a:sym typeface="Comfortaa"/>
              </a:rPr>
              <a:t>loves going to the cinema and reading books. </a:t>
            </a:r>
            <a:r>
              <a:rPr lang="en-GB" sz="2000" dirty="0">
                <a:latin typeface="Calibri" panose="020F0502020204030204" pitchFamily="34" charset="0"/>
                <a:ea typeface="Comfortaa"/>
                <a:cs typeface="Calibri" panose="020F0502020204030204" pitchFamily="34" charset="0"/>
                <a:sym typeface="Comfortaa"/>
              </a:rPr>
              <a:t>He also likes </a:t>
            </a:r>
            <a:r>
              <a:rPr lang="en-GB" sz="2000" i="0" dirty="0">
                <a:latin typeface="Calibri" panose="020F0502020204030204" pitchFamily="34" charset="0"/>
                <a:ea typeface="Comfortaa"/>
                <a:cs typeface="Calibri" panose="020F0502020204030204" pitchFamily="34" charset="0"/>
                <a:sym typeface="Comfortaa"/>
              </a:rPr>
              <a:t>singing and dancing and music. He wants to be an actor when he grows up. Reza </a:t>
            </a:r>
            <a:r>
              <a:rPr lang="en-GB" sz="2000" dirty="0">
                <a:latin typeface="Calibri" panose="020F0502020204030204" pitchFamily="34" charset="0"/>
                <a:ea typeface="Comfortaa"/>
                <a:cs typeface="Calibri" panose="020F0502020204030204" pitchFamily="34" charset="0"/>
                <a:sym typeface="Comfortaa"/>
              </a:rPr>
              <a:t>focuses on the positives in life and is grateful for the treatment and support he has received so far. </a:t>
            </a:r>
            <a:r>
              <a:rPr lang="en-GB" sz="2000" i="0" dirty="0">
                <a:latin typeface="Calibri" panose="020F0502020204030204" pitchFamily="34" charset="0"/>
                <a:ea typeface="Comfortaa"/>
                <a:cs typeface="Calibri" panose="020F0502020204030204" pitchFamily="34" charset="0"/>
                <a:sym typeface="Comfortaa"/>
              </a:rPr>
              <a:t>Each year Reza joins a Cystinosis </a:t>
            </a:r>
            <a:r>
              <a:rPr lang="en-GB" sz="2000" dirty="0">
                <a:latin typeface="Calibri" panose="020F0502020204030204" pitchFamily="34" charset="0"/>
                <a:ea typeface="Comfortaa"/>
                <a:cs typeface="Calibri" panose="020F0502020204030204" pitchFamily="34" charset="0"/>
                <a:sym typeface="Comfortaa"/>
              </a:rPr>
              <a:t>event</a:t>
            </a:r>
            <a:r>
              <a:rPr lang="en-GB" sz="2000" i="0" dirty="0">
                <a:latin typeface="Calibri" panose="020F0502020204030204" pitchFamily="34" charset="0"/>
                <a:ea typeface="Comfortaa"/>
                <a:cs typeface="Calibri" panose="020F0502020204030204" pitchFamily="34" charset="0"/>
                <a:sym typeface="Comfortaa"/>
              </a:rPr>
              <a:t> which helps him meet other people living with a rare disease. It is a </a:t>
            </a:r>
            <a:r>
              <a:rPr lang="en-GB" sz="2000" dirty="0">
                <a:latin typeface="Calibri" panose="020F0502020204030204" pitchFamily="34" charset="0"/>
                <a:ea typeface="Comfortaa"/>
                <a:cs typeface="Calibri" panose="020F0502020204030204" pitchFamily="34" charset="0"/>
                <a:sym typeface="Comfortaa"/>
              </a:rPr>
              <a:t>safe place where they can make friends and share their stories.</a:t>
            </a:r>
            <a:endParaRPr sz="2000" dirty="0">
              <a:latin typeface="Calibri" panose="020F0502020204030204" pitchFamily="34" charset="0"/>
              <a:ea typeface="Comfortaa"/>
              <a:cs typeface="Calibri" panose="020F0502020204030204" pitchFamily="34" charset="0"/>
              <a:sym typeface="Comfortaa"/>
            </a:endParaRPr>
          </a:p>
        </p:txBody>
      </p:sp>
      <p:pic>
        <p:nvPicPr>
          <p:cNvPr id="92" name="Google Shape;92;p13" descr="A child with paint on his face&#10;&#10;Description automatically generated"/>
          <p:cNvPicPr preferRelativeResize="0"/>
          <p:nvPr/>
        </p:nvPicPr>
        <p:blipFill rotWithShape="1">
          <a:blip r:embed="rId4">
            <a:alphaModFix/>
          </a:blip>
          <a:srcRect t="2814" r="3" b="3"/>
          <a:stretch/>
        </p:blipFill>
        <p:spPr>
          <a:xfrm>
            <a:off x="7199440" y="10"/>
            <a:ext cx="4992560" cy="6857990"/>
          </a:xfrm>
          <a:prstGeom prst="rect">
            <a:avLst/>
          </a:prstGeom>
          <a:noFill/>
          <a:ln>
            <a:noFill/>
          </a:ln>
        </p:spPr>
      </p:pic>
      <p:sp>
        <p:nvSpPr>
          <p:cNvPr id="5" name="Google Shape;98;p14">
            <a:extLst>
              <a:ext uri="{FF2B5EF4-FFF2-40B4-BE49-F238E27FC236}">
                <a16:creationId xmlns:a16="http://schemas.microsoft.com/office/drawing/2014/main" id="{8778D5AC-74C9-FB5A-5B32-D55DEAEE27D0}"/>
              </a:ext>
            </a:extLst>
          </p:cNvPr>
          <p:cNvSpPr txBox="1">
            <a:spLocks noGrp="1"/>
          </p:cNvSpPr>
          <p:nvPr>
            <p:ph type="title"/>
          </p:nvPr>
        </p:nvSpPr>
        <p:spPr>
          <a:xfrm>
            <a:off x="635000" y="301752"/>
            <a:ext cx="10515600" cy="7524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Short Stack"/>
              <a:buNone/>
            </a:pPr>
            <a:r>
              <a:rPr lang="en-GB" sz="4000" dirty="0">
                <a:solidFill>
                  <a:srgbClr val="002060"/>
                </a:solidFill>
                <a:latin typeface="Bebas Neue"/>
                <a:ea typeface="Bebas Neue"/>
                <a:cs typeface="Bebas Neue"/>
                <a:sym typeface="Bebas Neue"/>
              </a:rPr>
              <a:t>REZA’s Story</a:t>
            </a:r>
            <a:endParaRPr dirty="0">
              <a:solidFill>
                <a:srgbClr val="002060"/>
              </a:solidFill>
              <a:latin typeface="Bebas Neue"/>
              <a:ea typeface="Bebas Neue"/>
              <a:cs typeface="Bebas Neue"/>
              <a:sym typeface="Bebas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4"/>
          <p:cNvPicPr preferRelativeResize="0"/>
          <p:nvPr/>
        </p:nvPicPr>
        <p:blipFill>
          <a:blip r:embed="rId3">
            <a:alphaModFix/>
          </a:blip>
          <a:stretch>
            <a:fillRect/>
          </a:stretch>
        </p:blipFill>
        <p:spPr>
          <a:xfrm>
            <a:off x="0" y="0"/>
            <a:ext cx="12188949" cy="6858000"/>
          </a:xfrm>
          <a:prstGeom prst="rect">
            <a:avLst/>
          </a:prstGeom>
          <a:noFill/>
          <a:ln>
            <a:noFill/>
          </a:ln>
        </p:spPr>
      </p:pic>
      <p:sp>
        <p:nvSpPr>
          <p:cNvPr id="98" name="Google Shape;98;p14"/>
          <p:cNvSpPr txBox="1">
            <a:spLocks noGrp="1"/>
          </p:cNvSpPr>
          <p:nvPr>
            <p:ph type="title"/>
          </p:nvPr>
        </p:nvSpPr>
        <p:spPr>
          <a:xfrm>
            <a:off x="635000" y="301752"/>
            <a:ext cx="10515600" cy="7524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Short Stack"/>
              <a:buNone/>
            </a:pPr>
            <a:r>
              <a:rPr lang="en-GB" sz="4000" dirty="0">
                <a:solidFill>
                  <a:srgbClr val="002060"/>
                </a:solidFill>
                <a:latin typeface="Bebas Neue"/>
                <a:ea typeface="Bebas Neue"/>
                <a:cs typeface="Bebas Neue"/>
                <a:sym typeface="Bebas Neue"/>
              </a:rPr>
              <a:t>Jelena’s Story</a:t>
            </a:r>
            <a:endParaRPr dirty="0">
              <a:solidFill>
                <a:srgbClr val="002060"/>
              </a:solidFill>
              <a:latin typeface="Bebas Neue"/>
              <a:ea typeface="Bebas Neue"/>
              <a:cs typeface="Bebas Neue"/>
              <a:sym typeface="Bebas Neue"/>
            </a:endParaRPr>
          </a:p>
        </p:txBody>
      </p:sp>
      <p:sp>
        <p:nvSpPr>
          <p:cNvPr id="99" name="Google Shape;99;p14"/>
          <p:cNvSpPr txBox="1">
            <a:spLocks noGrp="1"/>
          </p:cNvSpPr>
          <p:nvPr>
            <p:ph type="body" idx="1"/>
          </p:nvPr>
        </p:nvSpPr>
        <p:spPr>
          <a:xfrm>
            <a:off x="635000" y="919217"/>
            <a:ext cx="7251600" cy="57564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rgbClr val="05141D"/>
              </a:buClr>
              <a:buSzPct val="100000"/>
              <a:buNone/>
            </a:pPr>
            <a:r>
              <a:rPr lang="en-GB" sz="2000" b="1" i="0" dirty="0">
                <a:solidFill>
                  <a:srgbClr val="DF1995"/>
                </a:solidFill>
                <a:latin typeface="Calibri" panose="020F0502020204030204" pitchFamily="34" charset="0"/>
                <a:ea typeface="Comfortaa"/>
                <a:cs typeface="Calibri" panose="020F0502020204030204" pitchFamily="34" charset="0"/>
                <a:sym typeface="Comfortaa"/>
              </a:rPr>
              <a:t>Jelena </a:t>
            </a:r>
            <a:r>
              <a:rPr lang="en-GB" sz="2000" i="0" dirty="0">
                <a:solidFill>
                  <a:srgbClr val="05141D"/>
                </a:solidFill>
                <a:latin typeface="Calibri" panose="020F0502020204030204" pitchFamily="34" charset="0"/>
                <a:ea typeface="Comfortaa"/>
                <a:cs typeface="Calibri" panose="020F0502020204030204" pitchFamily="34" charset="0"/>
                <a:sym typeface="Comfortaa"/>
              </a:rPr>
              <a:t>has Cystic Fibrosis. </a:t>
            </a:r>
            <a:r>
              <a:rPr lang="en-GB" sz="2000" dirty="0">
                <a:solidFill>
                  <a:srgbClr val="05141D"/>
                </a:solidFill>
                <a:latin typeface="Calibri" panose="020F0502020204030204" pitchFamily="34" charset="0"/>
                <a:ea typeface="Comfortaa"/>
                <a:cs typeface="Calibri" panose="020F0502020204030204" pitchFamily="34" charset="0"/>
                <a:sym typeface="Comfortaa"/>
              </a:rPr>
              <a:t>This rare disease means she </a:t>
            </a:r>
            <a:r>
              <a:rPr lang="en-GB" sz="2000" i="0" dirty="0">
                <a:solidFill>
                  <a:srgbClr val="05141D"/>
                </a:solidFill>
                <a:latin typeface="Calibri" panose="020F0502020204030204" pitchFamily="34" charset="0"/>
                <a:ea typeface="Comfortaa"/>
                <a:cs typeface="Calibri" panose="020F0502020204030204" pitchFamily="34" charset="0"/>
                <a:sym typeface="Comfortaa"/>
              </a:rPr>
              <a:t>finds it difficult to breathe as her lungs do not function properly. She is more likely to get infections too.</a:t>
            </a:r>
            <a:endParaRPr sz="2000" i="0" dirty="0">
              <a:solidFill>
                <a:srgbClr val="05141D"/>
              </a:solidFill>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0"/>
              </a:spcBef>
              <a:spcAft>
                <a:spcPts val="0"/>
              </a:spcAft>
              <a:buClr>
                <a:srgbClr val="05141D"/>
              </a:buClr>
              <a:buSzPct val="100000"/>
              <a:buNone/>
            </a:pPr>
            <a:endParaRPr sz="2000" dirty="0">
              <a:solidFill>
                <a:srgbClr val="05141D"/>
              </a:solidFill>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0"/>
              </a:spcBef>
              <a:spcAft>
                <a:spcPts val="0"/>
              </a:spcAft>
              <a:buClr>
                <a:srgbClr val="05141D"/>
              </a:buClr>
              <a:buSzPct val="100000"/>
              <a:buNone/>
            </a:pPr>
            <a:r>
              <a:rPr lang="en-GB" sz="2000" dirty="0">
                <a:solidFill>
                  <a:srgbClr val="05141D"/>
                </a:solidFill>
                <a:latin typeface="Calibri" panose="020F0502020204030204" pitchFamily="34" charset="0"/>
                <a:ea typeface="Comfortaa"/>
                <a:cs typeface="Calibri" panose="020F0502020204030204" pitchFamily="34" charset="0"/>
                <a:sym typeface="Comfortaa"/>
              </a:rPr>
              <a:t>M</a:t>
            </a:r>
            <a:r>
              <a:rPr lang="en-GB" sz="2000" i="0" dirty="0">
                <a:solidFill>
                  <a:srgbClr val="05141D"/>
                </a:solidFill>
                <a:latin typeface="Calibri" panose="020F0502020204030204" pitchFamily="34" charset="0"/>
                <a:ea typeface="Comfortaa"/>
                <a:cs typeface="Calibri" panose="020F0502020204030204" pitchFamily="34" charset="0"/>
                <a:sym typeface="Comfortaa"/>
              </a:rPr>
              <a:t>edication to treat cyst</a:t>
            </a:r>
            <a:r>
              <a:rPr lang="en-GB" sz="2000" dirty="0">
                <a:solidFill>
                  <a:srgbClr val="05141D"/>
                </a:solidFill>
                <a:latin typeface="Calibri" panose="020F0502020204030204" pitchFamily="34" charset="0"/>
                <a:ea typeface="Comfortaa"/>
                <a:cs typeface="Calibri" panose="020F0502020204030204" pitchFamily="34" charset="0"/>
                <a:sym typeface="Comfortaa"/>
              </a:rPr>
              <a:t>ic fibrosis</a:t>
            </a:r>
            <a:r>
              <a:rPr lang="en-GB" sz="2000" i="0" dirty="0">
                <a:solidFill>
                  <a:srgbClr val="05141D"/>
                </a:solidFill>
                <a:latin typeface="Calibri" panose="020F0502020204030204" pitchFamily="34" charset="0"/>
                <a:ea typeface="Comfortaa"/>
                <a:cs typeface="Calibri" panose="020F0502020204030204" pitchFamily="34" charset="0"/>
                <a:sym typeface="Comfortaa"/>
              </a:rPr>
              <a:t> is limited. Even if a new medic</a:t>
            </a:r>
            <a:r>
              <a:rPr lang="en-GB" sz="2000" dirty="0">
                <a:solidFill>
                  <a:srgbClr val="05141D"/>
                </a:solidFill>
                <a:latin typeface="Calibri" panose="020F0502020204030204" pitchFamily="34" charset="0"/>
                <a:ea typeface="Comfortaa"/>
                <a:cs typeface="Calibri" panose="020F0502020204030204" pitchFamily="34" charset="0"/>
                <a:sym typeface="Comfortaa"/>
              </a:rPr>
              <a:t>ine</a:t>
            </a:r>
            <a:r>
              <a:rPr lang="en-GB" sz="2000" i="0" dirty="0">
                <a:solidFill>
                  <a:srgbClr val="05141D"/>
                </a:solidFill>
                <a:latin typeface="Calibri" panose="020F0502020204030204" pitchFamily="34" charset="0"/>
                <a:ea typeface="Comfortaa"/>
                <a:cs typeface="Calibri" panose="020F0502020204030204" pitchFamily="34" charset="0"/>
                <a:sym typeface="Comfortaa"/>
              </a:rPr>
              <a:t> is developed in one part of the world, the chances of it being available in another are small. </a:t>
            </a:r>
            <a:r>
              <a:rPr lang="en-GB" sz="2000" dirty="0">
                <a:solidFill>
                  <a:srgbClr val="05141D"/>
                </a:solidFill>
                <a:latin typeface="Calibri" panose="020F0502020204030204" pitchFamily="34" charset="0"/>
                <a:ea typeface="Comfortaa"/>
                <a:cs typeface="Calibri" panose="020F0502020204030204" pitchFamily="34" charset="0"/>
                <a:sym typeface="Comfortaa"/>
              </a:rPr>
              <a:t>Jelena </a:t>
            </a:r>
            <a:r>
              <a:rPr lang="en-GB" sz="2000" i="0" dirty="0">
                <a:solidFill>
                  <a:srgbClr val="05141D"/>
                </a:solidFill>
                <a:latin typeface="Calibri" panose="020F0502020204030204" pitchFamily="34" charset="0"/>
                <a:ea typeface="Comfortaa"/>
                <a:cs typeface="Calibri" panose="020F0502020204030204" pitchFamily="34" charset="0"/>
                <a:sym typeface="Comfortaa"/>
              </a:rPr>
              <a:t>has been unable to benefit from a new kind of treatment that </a:t>
            </a:r>
            <a:r>
              <a:rPr lang="en-GB" sz="2000" dirty="0">
                <a:solidFill>
                  <a:srgbClr val="05141D"/>
                </a:solidFill>
                <a:latin typeface="Calibri" panose="020F0502020204030204" pitchFamily="34" charset="0"/>
                <a:ea typeface="Comfortaa"/>
                <a:cs typeface="Calibri" panose="020F0502020204030204" pitchFamily="34" charset="0"/>
                <a:sym typeface="Comfortaa"/>
              </a:rPr>
              <a:t>could</a:t>
            </a:r>
            <a:r>
              <a:rPr lang="en-GB" sz="2000" i="0" dirty="0">
                <a:solidFill>
                  <a:srgbClr val="05141D"/>
                </a:solidFill>
                <a:latin typeface="Calibri" panose="020F0502020204030204" pitchFamily="34" charset="0"/>
                <a:ea typeface="Comfortaa"/>
                <a:cs typeface="Calibri" panose="020F0502020204030204" pitchFamily="34" charset="0"/>
                <a:sym typeface="Comfortaa"/>
              </a:rPr>
              <a:t> greatly improve and prolong her life. The medication was developed in the United States, and Jelena can’t access it because she lives in Serbia. </a:t>
            </a:r>
            <a:endParaRPr sz="2000" dirty="0">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1000"/>
              </a:spcBef>
              <a:spcAft>
                <a:spcPts val="0"/>
              </a:spcAft>
              <a:buClr>
                <a:srgbClr val="05141D"/>
              </a:buClr>
              <a:buSzPct val="100000"/>
              <a:buNone/>
            </a:pPr>
            <a:r>
              <a:rPr lang="en-GB" sz="2000" i="0" dirty="0">
                <a:solidFill>
                  <a:srgbClr val="05141D"/>
                </a:solidFill>
                <a:latin typeface="Calibri" panose="020F0502020204030204" pitchFamily="34" charset="0"/>
                <a:ea typeface="Comfortaa"/>
                <a:cs typeface="Calibri" panose="020F0502020204030204" pitchFamily="34" charset="0"/>
                <a:sym typeface="Comfortaa"/>
              </a:rPr>
              <a:t>Jelena sometimes finds it difficult to get out of bed due to </a:t>
            </a:r>
            <a:r>
              <a:rPr lang="en-GB" sz="2000" dirty="0">
                <a:solidFill>
                  <a:srgbClr val="05141D"/>
                </a:solidFill>
                <a:latin typeface="Calibri" panose="020F0502020204030204" pitchFamily="34" charset="0"/>
                <a:ea typeface="Comfortaa"/>
                <a:cs typeface="Calibri" panose="020F0502020204030204" pitchFamily="34" charset="0"/>
                <a:sym typeface="Comfortaa"/>
              </a:rPr>
              <a:t>tiredness</a:t>
            </a:r>
            <a:r>
              <a:rPr lang="en-GB" sz="2000" i="0" dirty="0">
                <a:solidFill>
                  <a:srgbClr val="05141D"/>
                </a:solidFill>
                <a:latin typeface="Calibri" panose="020F0502020204030204" pitchFamily="34" charset="0"/>
                <a:ea typeface="Comfortaa"/>
                <a:cs typeface="Calibri" panose="020F0502020204030204" pitchFamily="34" charset="0"/>
                <a:sym typeface="Comfortaa"/>
              </a:rPr>
              <a:t>. Frequent treatment means taking regular time-off, but her determination not to let the disease get in her way helped her graduate from university with a degree in Economics, Finance and Banking. </a:t>
            </a:r>
            <a:r>
              <a:rPr lang="en-GB" sz="2000" dirty="0">
                <a:solidFill>
                  <a:srgbClr val="05141D"/>
                </a:solidFill>
                <a:latin typeface="Calibri" panose="020F0502020204030204" pitchFamily="34" charset="0"/>
                <a:ea typeface="Comfortaa"/>
                <a:cs typeface="Calibri" panose="020F0502020204030204" pitchFamily="34" charset="0"/>
                <a:sym typeface="Comfortaa"/>
              </a:rPr>
              <a:t>Jelena </a:t>
            </a:r>
            <a:r>
              <a:rPr lang="en-GB" sz="2000" i="0" dirty="0">
                <a:solidFill>
                  <a:srgbClr val="05141D"/>
                </a:solidFill>
                <a:latin typeface="Calibri" panose="020F0502020204030204" pitchFamily="34" charset="0"/>
                <a:ea typeface="Comfortaa"/>
                <a:cs typeface="Calibri" panose="020F0502020204030204" pitchFamily="34" charset="0"/>
                <a:sym typeface="Comfortaa"/>
              </a:rPr>
              <a:t>likes traveling, walking, and being outdoors with her husband and friends. Jelena supports better treatment of adults with the Cystic Fibrosis, better understanding of the disease and its side effects, increased state funding for basic treatment, and social support for peopl</a:t>
            </a:r>
            <a:r>
              <a:rPr lang="en-GB" sz="2000" dirty="0">
                <a:solidFill>
                  <a:srgbClr val="05141D"/>
                </a:solidFill>
                <a:latin typeface="Calibri" panose="020F0502020204030204" pitchFamily="34" charset="0"/>
                <a:ea typeface="Comfortaa"/>
                <a:cs typeface="Calibri" panose="020F0502020204030204" pitchFamily="34" charset="0"/>
                <a:sym typeface="Comfortaa"/>
              </a:rPr>
              <a:t>e with Cystic Fibrosis</a:t>
            </a:r>
            <a:r>
              <a:rPr lang="en-GB" sz="2000" i="0" dirty="0">
                <a:solidFill>
                  <a:srgbClr val="05141D"/>
                </a:solidFill>
                <a:latin typeface="Calibri" panose="020F0502020204030204" pitchFamily="34" charset="0"/>
                <a:ea typeface="Comfortaa"/>
                <a:cs typeface="Calibri" panose="020F0502020204030204" pitchFamily="34" charset="0"/>
                <a:sym typeface="Comfortaa"/>
              </a:rPr>
              <a:t>.</a:t>
            </a:r>
            <a:endParaRPr sz="2000" dirty="0">
              <a:latin typeface="Calibri" panose="020F0502020204030204" pitchFamily="34" charset="0"/>
              <a:ea typeface="Comfortaa"/>
              <a:cs typeface="Calibri" panose="020F0502020204030204" pitchFamily="34" charset="0"/>
              <a:sym typeface="Comfortaa"/>
            </a:endParaRPr>
          </a:p>
          <a:p>
            <a:pPr marL="228600" lvl="0" indent="-184150" algn="just" rtl="0">
              <a:lnSpc>
                <a:spcPct val="90000"/>
              </a:lnSpc>
              <a:spcBef>
                <a:spcPts val="1000"/>
              </a:spcBef>
              <a:spcAft>
                <a:spcPts val="0"/>
              </a:spcAft>
              <a:buClr>
                <a:schemeClr val="dk1"/>
              </a:buClr>
              <a:buSzPct val="100000"/>
              <a:buNone/>
            </a:pPr>
            <a:endParaRPr sz="2000" dirty="0">
              <a:latin typeface="Calibri" panose="020F0502020204030204" pitchFamily="34" charset="0"/>
              <a:cs typeface="Calibri" panose="020F0502020204030204" pitchFamily="34" charset="0"/>
            </a:endParaRPr>
          </a:p>
        </p:txBody>
      </p:sp>
      <p:pic>
        <p:nvPicPr>
          <p:cNvPr id="100" name="Google Shape;100;p14"/>
          <p:cNvPicPr preferRelativeResize="0"/>
          <p:nvPr/>
        </p:nvPicPr>
        <p:blipFill rotWithShape="1">
          <a:blip r:embed="rId4">
            <a:alphaModFix/>
          </a:blip>
          <a:srcRect/>
          <a:stretch/>
        </p:blipFill>
        <p:spPr>
          <a:xfrm>
            <a:off x="7483475" y="-100013"/>
            <a:ext cx="4848225"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15"/>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7" name="Google Shape;107;p15"/>
          <p:cNvPicPr preferRelativeResize="0"/>
          <p:nvPr/>
        </p:nvPicPr>
        <p:blipFill>
          <a:blip r:embed="rId3">
            <a:alphaModFix/>
          </a:blip>
          <a:stretch>
            <a:fillRect/>
          </a:stretch>
        </p:blipFill>
        <p:spPr>
          <a:xfrm>
            <a:off x="0" y="0"/>
            <a:ext cx="12188949" cy="6858000"/>
          </a:xfrm>
          <a:prstGeom prst="rect">
            <a:avLst/>
          </a:prstGeom>
          <a:noFill/>
          <a:ln>
            <a:noFill/>
          </a:ln>
        </p:spPr>
      </p:pic>
      <p:sp>
        <p:nvSpPr>
          <p:cNvPr id="109" name="Google Shape;109;p15"/>
          <p:cNvSpPr txBox="1">
            <a:spLocks noGrp="1"/>
          </p:cNvSpPr>
          <p:nvPr>
            <p:ph type="body" idx="1"/>
          </p:nvPr>
        </p:nvSpPr>
        <p:spPr>
          <a:xfrm>
            <a:off x="635000" y="1011689"/>
            <a:ext cx="7391400" cy="494823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800"/>
              <a:buNone/>
            </a:pPr>
            <a:r>
              <a:rPr lang="en-GB" sz="2000" i="0" dirty="0">
                <a:latin typeface="Calibri" panose="020F0502020204030204" pitchFamily="34" charset="0"/>
                <a:ea typeface="Comfortaa"/>
                <a:cs typeface="Calibri" panose="020F0502020204030204" pitchFamily="34" charset="0"/>
                <a:sym typeface="Comfortaa"/>
              </a:rPr>
              <a:t>As a child, </a:t>
            </a:r>
            <a:r>
              <a:rPr lang="en-GB" sz="2000" b="1" i="0" dirty="0" err="1">
                <a:solidFill>
                  <a:srgbClr val="DF1995"/>
                </a:solidFill>
                <a:latin typeface="Calibri" panose="020F0502020204030204" pitchFamily="34" charset="0"/>
                <a:ea typeface="Comfortaa"/>
                <a:cs typeface="Calibri" panose="020F0502020204030204" pitchFamily="34" charset="0"/>
                <a:sym typeface="Comfortaa"/>
              </a:rPr>
              <a:t>Nitzia</a:t>
            </a:r>
            <a:r>
              <a:rPr lang="en-GB" sz="2000" b="1" i="0" dirty="0">
                <a:solidFill>
                  <a:srgbClr val="DF1995"/>
                </a:solidFill>
                <a:latin typeface="Calibri" panose="020F0502020204030204" pitchFamily="34" charset="0"/>
                <a:ea typeface="Comfortaa"/>
                <a:cs typeface="Calibri" panose="020F0502020204030204" pitchFamily="34" charset="0"/>
                <a:sym typeface="Comfortaa"/>
              </a:rPr>
              <a:t> </a:t>
            </a:r>
            <a:r>
              <a:rPr lang="en-GB" sz="2000" dirty="0">
                <a:latin typeface="Calibri" panose="020F0502020204030204" pitchFamily="34" charset="0"/>
                <a:ea typeface="Comfortaa"/>
                <a:cs typeface="Calibri" panose="020F0502020204030204" pitchFamily="34" charset="0"/>
                <a:sym typeface="Comfortaa"/>
              </a:rPr>
              <a:t>went to</a:t>
            </a:r>
            <a:r>
              <a:rPr lang="en-GB" sz="2000" i="0" dirty="0">
                <a:latin typeface="Calibri" panose="020F0502020204030204" pitchFamily="34" charset="0"/>
                <a:ea typeface="Comfortaa"/>
                <a:cs typeface="Calibri" panose="020F0502020204030204" pitchFamily="34" charset="0"/>
                <a:sym typeface="Comfortaa"/>
              </a:rPr>
              <a:t> medical appointments for nine years across four different hospitals before she was finally diagnosed with Turner syndrome. Turner syndrome is difficult to diagnose because symptoms vary between patients and sometimes only emerge during puberty. It only affects females and </a:t>
            </a:r>
            <a:r>
              <a:rPr lang="en-GB" sz="2000" dirty="0">
                <a:latin typeface="Calibri" panose="020F0502020204030204" pitchFamily="34" charset="0"/>
                <a:ea typeface="Comfortaa"/>
                <a:cs typeface="Calibri" panose="020F0502020204030204" pitchFamily="34" charset="0"/>
                <a:sym typeface="Comfortaa"/>
              </a:rPr>
              <a:t>is a genetic disease</a:t>
            </a:r>
            <a:r>
              <a:rPr lang="en-GB" sz="2000" i="0" dirty="0">
                <a:latin typeface="Calibri" panose="020F0502020204030204" pitchFamily="34" charset="0"/>
                <a:ea typeface="Comfortaa"/>
                <a:cs typeface="Calibri" panose="020F0502020204030204" pitchFamily="34" charset="0"/>
                <a:sym typeface="Comfortaa"/>
              </a:rPr>
              <a:t>.</a:t>
            </a:r>
            <a:r>
              <a:rPr lang="en-GB" sz="2000" dirty="0">
                <a:latin typeface="Calibri" panose="020F0502020204030204" pitchFamily="34" charset="0"/>
                <a:ea typeface="Comfortaa"/>
                <a:cs typeface="Calibri" panose="020F0502020204030204" pitchFamily="34" charset="0"/>
                <a:sym typeface="Comfortaa"/>
              </a:rPr>
              <a:t> </a:t>
            </a:r>
            <a:r>
              <a:rPr lang="en-GB" sz="2000" i="0" dirty="0">
                <a:latin typeface="Calibri" panose="020F0502020204030204" pitchFamily="34" charset="0"/>
                <a:ea typeface="Comfortaa"/>
                <a:cs typeface="Calibri" panose="020F0502020204030204" pitchFamily="34" charset="0"/>
                <a:sym typeface="Comfortaa"/>
              </a:rPr>
              <a:t>Turner syndrome </a:t>
            </a:r>
            <a:r>
              <a:rPr lang="en-GB" sz="2000" dirty="0">
                <a:latin typeface="Calibri" panose="020F0502020204030204" pitchFamily="34" charset="0"/>
                <a:ea typeface="Comfortaa"/>
                <a:cs typeface="Calibri" panose="020F0502020204030204" pitchFamily="34" charset="0"/>
                <a:sym typeface="Comfortaa"/>
              </a:rPr>
              <a:t>can cause</a:t>
            </a:r>
            <a:r>
              <a:rPr lang="en-GB" sz="2000" i="0" dirty="0">
                <a:latin typeface="Calibri" panose="020F0502020204030204" pitchFamily="34" charset="0"/>
                <a:ea typeface="Comfortaa"/>
                <a:cs typeface="Calibri" panose="020F0502020204030204" pitchFamily="34" charset="0"/>
                <a:sym typeface="Comfortaa"/>
              </a:rPr>
              <a:t> stunted growth and underdeveloped ovaries. Girls and women with Turner syndrome</a:t>
            </a:r>
            <a:r>
              <a:rPr lang="en-GB" sz="2000" dirty="0">
                <a:latin typeface="Calibri" panose="020F0502020204030204" pitchFamily="34" charset="0"/>
                <a:ea typeface="Comfortaa"/>
                <a:cs typeface="Calibri" panose="020F0502020204030204" pitchFamily="34" charset="0"/>
                <a:sym typeface="Comfortaa"/>
              </a:rPr>
              <a:t> </a:t>
            </a:r>
            <a:r>
              <a:rPr lang="en-GB" sz="2000" i="0" dirty="0">
                <a:latin typeface="Calibri" panose="020F0502020204030204" pitchFamily="34" charset="0"/>
                <a:ea typeface="Comfortaa"/>
                <a:cs typeface="Calibri" panose="020F0502020204030204" pitchFamily="34" charset="0"/>
                <a:sym typeface="Comfortaa"/>
              </a:rPr>
              <a:t>need to go for lifelong checks on their heart, kidneys and reproductive systems, but with the right support it is possible to experience a good quality of life.</a:t>
            </a:r>
            <a:endParaRPr sz="2000" dirty="0">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1000"/>
              </a:spcBef>
              <a:spcAft>
                <a:spcPts val="0"/>
              </a:spcAft>
              <a:buClr>
                <a:schemeClr val="dk1"/>
              </a:buClr>
              <a:buSzPts val="1800"/>
              <a:buNone/>
            </a:pPr>
            <a:r>
              <a:rPr lang="en-GB" sz="2000" i="0" dirty="0" err="1">
                <a:latin typeface="Calibri" panose="020F0502020204030204" pitchFamily="34" charset="0"/>
                <a:ea typeface="Comfortaa"/>
                <a:cs typeface="Calibri" panose="020F0502020204030204" pitchFamily="34" charset="0"/>
                <a:sym typeface="Comfortaa"/>
              </a:rPr>
              <a:t>Nitzia</a:t>
            </a:r>
            <a:r>
              <a:rPr lang="en-GB" sz="2000" i="0" dirty="0">
                <a:latin typeface="Calibri" panose="020F0502020204030204" pitchFamily="34" charset="0"/>
                <a:ea typeface="Comfortaa"/>
                <a:cs typeface="Calibri" panose="020F0502020204030204" pitchFamily="34" charset="0"/>
                <a:sym typeface="Comfortaa"/>
              </a:rPr>
              <a:t> loves skating, swimming, playing with Barbie dolls, watching Sailor Moon movies and series and other comics. </a:t>
            </a:r>
            <a:r>
              <a:rPr lang="en-GB" sz="2000" dirty="0">
                <a:latin typeface="Calibri" panose="020F0502020204030204" pitchFamily="34" charset="0"/>
                <a:ea typeface="Comfortaa"/>
                <a:cs typeface="Calibri" panose="020F0502020204030204" pitchFamily="34" charset="0"/>
                <a:sym typeface="Comfortaa"/>
              </a:rPr>
              <a:t>She also </a:t>
            </a:r>
            <a:r>
              <a:rPr lang="en-GB" sz="2000" i="0" dirty="0">
                <a:latin typeface="Calibri" panose="020F0502020204030204" pitchFamily="34" charset="0"/>
                <a:ea typeface="Comfortaa"/>
                <a:cs typeface="Calibri" panose="020F0502020204030204" pitchFamily="34" charset="0"/>
                <a:sym typeface="Comfortaa"/>
              </a:rPr>
              <a:t>enjoys going to the movies, playing with </a:t>
            </a:r>
            <a:r>
              <a:rPr lang="en-GB" sz="2000" dirty="0">
                <a:latin typeface="Calibri" panose="020F0502020204030204" pitchFamily="34" charset="0"/>
                <a:ea typeface="Comfortaa"/>
                <a:cs typeface="Calibri" panose="020F0502020204030204" pitchFamily="34" charset="0"/>
                <a:sym typeface="Comfortaa"/>
              </a:rPr>
              <a:t>her </a:t>
            </a:r>
            <a:r>
              <a:rPr lang="en-GB" sz="2000" i="0" dirty="0">
                <a:latin typeface="Calibri" panose="020F0502020204030204" pitchFamily="34" charset="0"/>
                <a:ea typeface="Comfortaa"/>
                <a:cs typeface="Calibri" panose="020F0502020204030204" pitchFamily="34" charset="0"/>
                <a:sym typeface="Comfortaa"/>
              </a:rPr>
              <a:t>dog, ​</a:t>
            </a:r>
            <a:r>
              <a:rPr lang="en-GB" sz="2000" i="0" dirty="0" err="1">
                <a:latin typeface="Calibri" panose="020F0502020204030204" pitchFamily="34" charset="0"/>
                <a:ea typeface="Comfortaa"/>
                <a:cs typeface="Calibri" panose="020F0502020204030204" pitchFamily="34" charset="0"/>
                <a:sym typeface="Comfortaa"/>
              </a:rPr>
              <a:t>Miztli</a:t>
            </a:r>
            <a:r>
              <a:rPr lang="en-GB" sz="2000" i="0" dirty="0">
                <a:latin typeface="Calibri" panose="020F0502020204030204" pitchFamily="34" charset="0"/>
                <a:ea typeface="Comfortaa"/>
                <a:cs typeface="Calibri" panose="020F0502020204030204" pitchFamily="34" charset="0"/>
                <a:sym typeface="Comfortaa"/>
              </a:rPr>
              <a:t>, or spending </a:t>
            </a:r>
            <a:r>
              <a:rPr lang="en-GB" sz="2000" dirty="0">
                <a:latin typeface="Calibri" panose="020F0502020204030204" pitchFamily="34" charset="0"/>
                <a:ea typeface="Comfortaa"/>
                <a:cs typeface="Calibri" panose="020F0502020204030204" pitchFamily="34" charset="0"/>
                <a:sym typeface="Comfortaa"/>
              </a:rPr>
              <a:t>time with her family. However, it can be tiring to do lots of things at the same time. </a:t>
            </a:r>
            <a:endParaRPr sz="2000" dirty="0">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1000"/>
              </a:spcBef>
              <a:spcAft>
                <a:spcPts val="0"/>
              </a:spcAft>
              <a:buClr>
                <a:schemeClr val="dk1"/>
              </a:buClr>
              <a:buSzPts val="1800"/>
              <a:buNone/>
            </a:pPr>
            <a:r>
              <a:rPr lang="en-GB" sz="2000" i="0" dirty="0" err="1">
                <a:latin typeface="Calibri" panose="020F0502020204030204" pitchFamily="34" charset="0"/>
                <a:ea typeface="Comfortaa"/>
                <a:cs typeface="Calibri" panose="020F0502020204030204" pitchFamily="34" charset="0"/>
                <a:sym typeface="Comfortaa"/>
              </a:rPr>
              <a:t>Nitzia</a:t>
            </a:r>
            <a:r>
              <a:rPr lang="en-GB" sz="2000" i="0" dirty="0">
                <a:latin typeface="Calibri" panose="020F0502020204030204" pitchFamily="34" charset="0"/>
                <a:ea typeface="Comfortaa"/>
                <a:cs typeface="Calibri" panose="020F0502020204030204" pitchFamily="34" charset="0"/>
                <a:sym typeface="Comfortaa"/>
              </a:rPr>
              <a:t> now receives regular treatment. </a:t>
            </a:r>
            <a:r>
              <a:rPr lang="en-GB" sz="2000" i="0" dirty="0" err="1">
                <a:latin typeface="Calibri" panose="020F0502020204030204" pitchFamily="34" charset="0"/>
                <a:ea typeface="Comfortaa"/>
                <a:cs typeface="Calibri" panose="020F0502020204030204" pitchFamily="34" charset="0"/>
                <a:sym typeface="Comfortaa"/>
              </a:rPr>
              <a:t>Nitzia’s</a:t>
            </a:r>
            <a:r>
              <a:rPr lang="en-GB" sz="2000" i="0" dirty="0">
                <a:latin typeface="Calibri" panose="020F0502020204030204" pitchFamily="34" charset="0"/>
                <a:ea typeface="Comfortaa"/>
                <a:cs typeface="Calibri" panose="020F0502020204030204" pitchFamily="34" charset="0"/>
                <a:sym typeface="Comfortaa"/>
              </a:rPr>
              <a:t> Mum goes with her to her hospital appointments.</a:t>
            </a:r>
            <a:r>
              <a:rPr lang="en-GB" sz="2000" dirty="0">
                <a:latin typeface="Calibri" panose="020F0502020204030204" pitchFamily="34" charset="0"/>
                <a:ea typeface="Comfortaa"/>
                <a:cs typeface="Calibri" panose="020F0502020204030204" pitchFamily="34" charset="0"/>
                <a:sym typeface="Comfortaa"/>
              </a:rPr>
              <a:t> </a:t>
            </a:r>
            <a:r>
              <a:rPr lang="en-GB" sz="2000" i="0" dirty="0">
                <a:latin typeface="Calibri" panose="020F0502020204030204" pitchFamily="34" charset="0"/>
                <a:ea typeface="Comfortaa"/>
                <a:cs typeface="Calibri" panose="020F0502020204030204" pitchFamily="34" charset="0"/>
                <a:sym typeface="Comfortaa"/>
              </a:rPr>
              <a:t>By connecting with others in the rare disease community, </a:t>
            </a:r>
            <a:r>
              <a:rPr lang="en-GB" sz="2000" i="0" dirty="0" err="1">
                <a:latin typeface="Calibri" panose="020F0502020204030204" pitchFamily="34" charset="0"/>
                <a:ea typeface="Comfortaa"/>
                <a:cs typeface="Calibri" panose="020F0502020204030204" pitchFamily="34" charset="0"/>
                <a:sym typeface="Comfortaa"/>
              </a:rPr>
              <a:t>Nitzia</a:t>
            </a:r>
            <a:r>
              <a:rPr lang="en-GB" sz="2000" dirty="0">
                <a:latin typeface="Calibri" panose="020F0502020204030204" pitchFamily="34" charset="0"/>
                <a:ea typeface="Comfortaa"/>
                <a:cs typeface="Calibri" panose="020F0502020204030204" pitchFamily="34" charset="0"/>
                <a:sym typeface="Comfortaa"/>
              </a:rPr>
              <a:t> and her</a:t>
            </a:r>
            <a:r>
              <a:rPr lang="en-GB" sz="2000" i="0" dirty="0">
                <a:latin typeface="Calibri" panose="020F0502020204030204" pitchFamily="34" charset="0"/>
                <a:ea typeface="Comfortaa"/>
                <a:cs typeface="Calibri" panose="020F0502020204030204" pitchFamily="34" charset="0"/>
                <a:sym typeface="Comfortaa"/>
              </a:rPr>
              <a:t> family receive support from all over the world.</a:t>
            </a:r>
            <a:endParaRPr sz="2000" dirty="0">
              <a:latin typeface="Calibri" panose="020F0502020204030204" pitchFamily="34" charset="0"/>
              <a:ea typeface="Comfortaa"/>
              <a:cs typeface="Calibri" panose="020F0502020204030204" pitchFamily="34" charset="0"/>
              <a:sym typeface="Comfortaa"/>
            </a:endParaRPr>
          </a:p>
        </p:txBody>
      </p:sp>
      <p:pic>
        <p:nvPicPr>
          <p:cNvPr id="110" name="Google Shape;110;p15"/>
          <p:cNvPicPr preferRelativeResize="0"/>
          <p:nvPr/>
        </p:nvPicPr>
        <p:blipFill rotWithShape="1">
          <a:blip r:embed="rId4">
            <a:alphaModFix/>
          </a:blip>
          <a:srcRect t="2157" r="3" b="660"/>
          <a:stretch/>
        </p:blipFill>
        <p:spPr>
          <a:xfrm>
            <a:off x="7663542" y="598714"/>
            <a:ext cx="4528457" cy="6259286"/>
          </a:xfrm>
          <a:prstGeom prst="rect">
            <a:avLst/>
          </a:prstGeom>
          <a:noFill/>
          <a:ln>
            <a:noFill/>
          </a:ln>
        </p:spPr>
      </p:pic>
      <p:sp>
        <p:nvSpPr>
          <p:cNvPr id="4" name="Google Shape;98;p14">
            <a:extLst>
              <a:ext uri="{FF2B5EF4-FFF2-40B4-BE49-F238E27FC236}">
                <a16:creationId xmlns:a16="http://schemas.microsoft.com/office/drawing/2014/main" id="{196B09C4-8AF1-21C3-A753-89E2F9A87986}"/>
              </a:ext>
            </a:extLst>
          </p:cNvPr>
          <p:cNvSpPr txBox="1">
            <a:spLocks/>
          </p:cNvSpPr>
          <p:nvPr/>
        </p:nvSpPr>
        <p:spPr>
          <a:xfrm>
            <a:off x="635000" y="301752"/>
            <a:ext cx="10515600" cy="7524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buFont typeface="Short Stack"/>
              <a:buNone/>
            </a:pPr>
            <a:r>
              <a:rPr lang="en-GB" sz="4000" dirty="0" err="1">
                <a:solidFill>
                  <a:srgbClr val="002060"/>
                </a:solidFill>
                <a:latin typeface="Bebas Neue"/>
                <a:ea typeface="Bebas Neue"/>
                <a:cs typeface="Bebas Neue"/>
                <a:sym typeface="Bebas Neue"/>
              </a:rPr>
              <a:t>Nitzia’s</a:t>
            </a:r>
            <a:r>
              <a:rPr lang="en-GB" sz="4000" dirty="0">
                <a:solidFill>
                  <a:srgbClr val="002060"/>
                </a:solidFill>
                <a:latin typeface="Bebas Neue"/>
                <a:ea typeface="Bebas Neue"/>
                <a:cs typeface="Bebas Neue"/>
                <a:sym typeface="Bebas Neue"/>
              </a:rPr>
              <a:t> Story</a:t>
            </a:r>
            <a:endParaRPr lang="en-GB" dirty="0">
              <a:solidFill>
                <a:srgbClr val="002060"/>
              </a:solidFill>
              <a:latin typeface="Bebas Neue"/>
              <a:ea typeface="Bebas Neue"/>
              <a:cs typeface="Bebas Neue"/>
              <a:sym typeface="Bebas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p:cNvPicPr preferRelativeResize="0"/>
          <p:nvPr/>
        </p:nvPicPr>
        <p:blipFill>
          <a:blip r:embed="rId3">
            <a:alphaModFix/>
          </a:blip>
          <a:stretch>
            <a:fillRect/>
          </a:stretch>
        </p:blipFill>
        <p:spPr>
          <a:xfrm>
            <a:off x="0" y="0"/>
            <a:ext cx="12188949" cy="6858000"/>
          </a:xfrm>
          <a:prstGeom prst="rect">
            <a:avLst/>
          </a:prstGeom>
          <a:noFill/>
          <a:ln>
            <a:noFill/>
          </a:ln>
        </p:spPr>
      </p:pic>
      <p:sp>
        <p:nvSpPr>
          <p:cNvPr id="117" name="Google Shape;117;p16"/>
          <p:cNvSpPr txBox="1">
            <a:spLocks noGrp="1"/>
          </p:cNvSpPr>
          <p:nvPr>
            <p:ph type="body" idx="1"/>
          </p:nvPr>
        </p:nvSpPr>
        <p:spPr>
          <a:xfrm>
            <a:off x="635000" y="1004749"/>
            <a:ext cx="7853218" cy="5381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5141D"/>
              </a:buClr>
              <a:buSzPts val="1800"/>
              <a:buNone/>
            </a:pPr>
            <a:r>
              <a:rPr lang="en-GB" sz="2000" i="0" dirty="0">
                <a:solidFill>
                  <a:srgbClr val="05141D"/>
                </a:solidFill>
                <a:latin typeface="Calibri" panose="020F0502020204030204" pitchFamily="34" charset="0"/>
                <a:ea typeface="Comfortaa"/>
                <a:cs typeface="Calibri" panose="020F0502020204030204" pitchFamily="34" charset="0"/>
                <a:sym typeface="Comfortaa"/>
              </a:rPr>
              <a:t>When </a:t>
            </a:r>
            <a:r>
              <a:rPr lang="en-GB" sz="2000" b="1" i="0" dirty="0" err="1">
                <a:solidFill>
                  <a:srgbClr val="DF1995"/>
                </a:solidFill>
                <a:latin typeface="Calibri" panose="020F0502020204030204" pitchFamily="34" charset="0"/>
                <a:ea typeface="Comfortaa"/>
                <a:cs typeface="Calibri" panose="020F0502020204030204" pitchFamily="34" charset="0"/>
                <a:sym typeface="Comfortaa"/>
              </a:rPr>
              <a:t>Wafic</a:t>
            </a:r>
            <a:r>
              <a:rPr lang="en-GB" sz="2000" b="1" i="0" dirty="0">
                <a:solidFill>
                  <a:srgbClr val="DF1995"/>
                </a:solidFill>
                <a:latin typeface="Calibri" panose="020F0502020204030204" pitchFamily="34" charset="0"/>
                <a:ea typeface="Comfortaa"/>
                <a:cs typeface="Calibri" panose="020F0502020204030204" pitchFamily="34" charset="0"/>
                <a:sym typeface="Comfortaa"/>
              </a:rPr>
              <a:t> </a:t>
            </a:r>
            <a:r>
              <a:rPr lang="en-GB" sz="2000" i="0" dirty="0">
                <a:solidFill>
                  <a:srgbClr val="05141D"/>
                </a:solidFill>
                <a:latin typeface="Calibri" panose="020F0502020204030204" pitchFamily="34" charset="0"/>
                <a:ea typeface="Comfortaa"/>
                <a:cs typeface="Calibri" panose="020F0502020204030204" pitchFamily="34" charset="0"/>
                <a:sym typeface="Comfortaa"/>
              </a:rPr>
              <a:t>was just a toddler, he was diagnosed with Duchenne Muscular Dystrophy, a rare and incurable genetic disease.</a:t>
            </a:r>
            <a:r>
              <a:rPr lang="en-GB" sz="2000" dirty="0">
                <a:solidFill>
                  <a:srgbClr val="05141D"/>
                </a:solidFill>
                <a:latin typeface="Calibri" panose="020F0502020204030204" pitchFamily="34" charset="0"/>
                <a:ea typeface="Comfortaa"/>
                <a:cs typeface="Calibri" panose="020F0502020204030204" pitchFamily="34" charset="0"/>
                <a:sym typeface="Comfortaa"/>
              </a:rPr>
              <a:t> This disease</a:t>
            </a:r>
            <a:r>
              <a:rPr lang="en-GB" sz="2000" i="0" dirty="0">
                <a:solidFill>
                  <a:srgbClr val="05141D"/>
                </a:solidFill>
                <a:latin typeface="Calibri" panose="020F0502020204030204" pitchFamily="34" charset="0"/>
                <a:ea typeface="Comfortaa"/>
                <a:cs typeface="Calibri" panose="020F0502020204030204" pitchFamily="34" charset="0"/>
                <a:sym typeface="Comfortaa"/>
              </a:rPr>
              <a:t> affects </a:t>
            </a:r>
            <a:r>
              <a:rPr lang="en-GB" sz="2000" dirty="0">
                <a:solidFill>
                  <a:srgbClr val="05141D"/>
                </a:solidFill>
                <a:latin typeface="Calibri" panose="020F0502020204030204" pitchFamily="34" charset="0"/>
                <a:ea typeface="Comfortaa"/>
                <a:cs typeface="Calibri" panose="020F0502020204030204" pitchFamily="34" charset="0"/>
                <a:sym typeface="Comfortaa"/>
              </a:rPr>
              <a:t>people’s </a:t>
            </a:r>
            <a:r>
              <a:rPr lang="en-GB" sz="2000" i="0" dirty="0">
                <a:solidFill>
                  <a:srgbClr val="05141D"/>
                </a:solidFill>
                <a:latin typeface="Calibri" panose="020F0502020204030204" pitchFamily="34" charset="0"/>
                <a:ea typeface="Comfortaa"/>
                <a:cs typeface="Calibri" panose="020F0502020204030204" pitchFamily="34" charset="0"/>
                <a:sym typeface="Comfortaa"/>
              </a:rPr>
              <a:t>muscles</a:t>
            </a:r>
            <a:r>
              <a:rPr lang="en-GB" sz="2000" dirty="0">
                <a:solidFill>
                  <a:srgbClr val="05141D"/>
                </a:solidFill>
                <a:latin typeface="Calibri" panose="020F0502020204030204" pitchFamily="34" charset="0"/>
                <a:ea typeface="Comfortaa"/>
                <a:cs typeface="Calibri" panose="020F0502020204030204" pitchFamily="34" charset="0"/>
                <a:sym typeface="Comfortaa"/>
              </a:rPr>
              <a:t> from a young age. They</a:t>
            </a:r>
            <a:r>
              <a:rPr lang="en-GB" sz="2000" i="0" dirty="0">
                <a:solidFill>
                  <a:srgbClr val="05141D"/>
                </a:solidFill>
                <a:latin typeface="Calibri" panose="020F0502020204030204" pitchFamily="34" charset="0"/>
                <a:ea typeface="Comfortaa"/>
                <a:cs typeface="Calibri" panose="020F0502020204030204" pitchFamily="34" charset="0"/>
                <a:sym typeface="Comfortaa"/>
              </a:rPr>
              <a:t> get progressively weaker, and this makes it difficult for children to jump, run, and walk. </a:t>
            </a:r>
            <a:endParaRPr sz="2000" dirty="0">
              <a:solidFill>
                <a:srgbClr val="05141D"/>
              </a:solidFill>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0"/>
              </a:spcBef>
              <a:spcAft>
                <a:spcPts val="0"/>
              </a:spcAft>
              <a:buClr>
                <a:srgbClr val="05141D"/>
              </a:buClr>
              <a:buSzPts val="1800"/>
              <a:buNone/>
            </a:pPr>
            <a:endParaRPr sz="2000" dirty="0">
              <a:solidFill>
                <a:srgbClr val="05141D"/>
              </a:solidFill>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0"/>
              </a:spcBef>
              <a:spcAft>
                <a:spcPts val="0"/>
              </a:spcAft>
              <a:buClr>
                <a:srgbClr val="05141D"/>
              </a:buClr>
              <a:buSzPts val="1800"/>
              <a:buNone/>
            </a:pPr>
            <a:r>
              <a:rPr lang="en-GB" sz="2000" i="0" dirty="0">
                <a:solidFill>
                  <a:srgbClr val="05141D"/>
                </a:solidFill>
                <a:latin typeface="Calibri" panose="020F0502020204030204" pitchFamily="34" charset="0"/>
                <a:ea typeface="Comfortaa"/>
                <a:cs typeface="Calibri" panose="020F0502020204030204" pitchFamily="34" charset="0"/>
                <a:sym typeface="Comfortaa"/>
              </a:rPr>
              <a:t>When </a:t>
            </a:r>
            <a:r>
              <a:rPr lang="en-GB" sz="2000" i="0" dirty="0" err="1">
                <a:solidFill>
                  <a:srgbClr val="05141D"/>
                </a:solidFill>
                <a:latin typeface="Calibri" panose="020F0502020204030204" pitchFamily="34" charset="0"/>
                <a:ea typeface="Comfortaa"/>
                <a:cs typeface="Calibri" panose="020F0502020204030204" pitchFamily="34" charset="0"/>
                <a:sym typeface="Comfortaa"/>
              </a:rPr>
              <a:t>Wafic</a:t>
            </a:r>
            <a:r>
              <a:rPr lang="en-GB" sz="2000" i="0" dirty="0">
                <a:solidFill>
                  <a:srgbClr val="05141D"/>
                </a:solidFill>
                <a:latin typeface="Calibri" panose="020F0502020204030204" pitchFamily="34" charset="0"/>
                <a:ea typeface="Comfortaa"/>
                <a:cs typeface="Calibri" panose="020F0502020204030204" pitchFamily="34" charset="0"/>
                <a:sym typeface="Comfortaa"/>
              </a:rPr>
              <a:t> was first diagnosed, his parents felt completely alone. They received no support and no explanation of what Duchenne muscular dystrophy was. </a:t>
            </a:r>
            <a:r>
              <a:rPr lang="en-GB" sz="2000" i="0" dirty="0" err="1">
                <a:solidFill>
                  <a:srgbClr val="05141D"/>
                </a:solidFill>
                <a:latin typeface="Calibri" panose="020F0502020204030204" pitchFamily="34" charset="0"/>
                <a:ea typeface="Comfortaa"/>
                <a:cs typeface="Calibri" panose="020F0502020204030204" pitchFamily="34" charset="0"/>
                <a:sym typeface="Comfortaa"/>
              </a:rPr>
              <a:t>Wafic</a:t>
            </a:r>
            <a:r>
              <a:rPr lang="en-GB" sz="2000" i="0" dirty="0">
                <a:solidFill>
                  <a:srgbClr val="05141D"/>
                </a:solidFill>
                <a:latin typeface="Calibri" panose="020F0502020204030204" pitchFamily="34" charset="0"/>
                <a:ea typeface="Comfortaa"/>
                <a:cs typeface="Calibri" panose="020F0502020204030204" pitchFamily="34" charset="0"/>
                <a:sym typeface="Comfortaa"/>
              </a:rPr>
              <a:t> is now 20 years old and </a:t>
            </a:r>
            <a:r>
              <a:rPr lang="en-GB" sz="2000" dirty="0">
                <a:solidFill>
                  <a:srgbClr val="05141D"/>
                </a:solidFill>
                <a:latin typeface="Calibri" panose="020F0502020204030204" pitchFamily="34" charset="0"/>
                <a:ea typeface="Comfortaa"/>
                <a:cs typeface="Calibri" panose="020F0502020204030204" pitchFamily="34" charset="0"/>
                <a:sym typeface="Comfortaa"/>
              </a:rPr>
              <a:t>feels lucky to receive the medical help and support that he needs. He believes more needs to be done to support patients and families affected by rare diseases. </a:t>
            </a:r>
            <a:endParaRPr sz="2000" dirty="0">
              <a:solidFill>
                <a:srgbClr val="05141D"/>
              </a:solidFill>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0"/>
              </a:spcBef>
              <a:spcAft>
                <a:spcPts val="0"/>
              </a:spcAft>
              <a:buClr>
                <a:srgbClr val="05141D"/>
              </a:buClr>
              <a:buSzPts val="1800"/>
              <a:buNone/>
            </a:pPr>
            <a:endParaRPr sz="2000" dirty="0">
              <a:solidFill>
                <a:srgbClr val="05141D"/>
              </a:solidFill>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0"/>
              </a:spcBef>
              <a:spcAft>
                <a:spcPts val="0"/>
              </a:spcAft>
              <a:buClr>
                <a:srgbClr val="05141D"/>
              </a:buClr>
              <a:buSzPts val="1800"/>
              <a:buNone/>
            </a:pPr>
            <a:r>
              <a:rPr lang="en-GB" sz="2000" i="0" dirty="0" err="1">
                <a:solidFill>
                  <a:srgbClr val="05141D"/>
                </a:solidFill>
                <a:latin typeface="Calibri" panose="020F0502020204030204" pitchFamily="34" charset="0"/>
                <a:ea typeface="Comfortaa"/>
                <a:cs typeface="Calibri" panose="020F0502020204030204" pitchFamily="34" charset="0"/>
                <a:sym typeface="Comfortaa"/>
              </a:rPr>
              <a:t>Wafic</a:t>
            </a:r>
            <a:r>
              <a:rPr lang="en-GB" sz="2000" i="0" dirty="0">
                <a:solidFill>
                  <a:srgbClr val="05141D"/>
                </a:solidFill>
                <a:latin typeface="Calibri" panose="020F0502020204030204" pitchFamily="34" charset="0"/>
                <a:ea typeface="Comfortaa"/>
                <a:cs typeface="Calibri" panose="020F0502020204030204" pitchFamily="34" charset="0"/>
                <a:sym typeface="Comfortaa"/>
              </a:rPr>
              <a:t> is now unable to stand or maintain his balance. </a:t>
            </a:r>
            <a:r>
              <a:rPr lang="en-GB" sz="2000" dirty="0">
                <a:solidFill>
                  <a:srgbClr val="05141D"/>
                </a:solidFill>
                <a:latin typeface="Calibri" panose="020F0502020204030204" pitchFamily="34" charset="0"/>
                <a:ea typeface="Comfortaa"/>
                <a:cs typeface="Calibri" panose="020F0502020204030204" pitchFamily="34" charset="0"/>
                <a:sym typeface="Comfortaa"/>
              </a:rPr>
              <a:t>R</a:t>
            </a:r>
            <a:r>
              <a:rPr lang="en-GB" sz="2000" i="0" dirty="0">
                <a:solidFill>
                  <a:srgbClr val="05141D"/>
                </a:solidFill>
                <a:latin typeface="Calibri" panose="020F0502020204030204" pitchFamily="34" charset="0"/>
                <a:ea typeface="Comfortaa"/>
                <a:cs typeface="Calibri" panose="020F0502020204030204" pitchFamily="34" charset="0"/>
                <a:sym typeface="Comfortaa"/>
              </a:rPr>
              <a:t>aising his arms has become much more difficult. </a:t>
            </a:r>
            <a:r>
              <a:rPr lang="en-GB" sz="2000" i="0" dirty="0" err="1">
                <a:solidFill>
                  <a:srgbClr val="05141D"/>
                </a:solidFill>
                <a:latin typeface="Calibri" panose="020F0502020204030204" pitchFamily="34" charset="0"/>
                <a:ea typeface="Comfortaa"/>
                <a:cs typeface="Calibri" panose="020F0502020204030204" pitchFamily="34" charset="0"/>
                <a:sym typeface="Comfortaa"/>
              </a:rPr>
              <a:t>Wafic</a:t>
            </a:r>
            <a:r>
              <a:rPr lang="en-GB" sz="2000" i="0" dirty="0">
                <a:solidFill>
                  <a:srgbClr val="05141D"/>
                </a:solidFill>
                <a:latin typeface="Calibri" panose="020F0502020204030204" pitchFamily="34" charset="0"/>
                <a:ea typeface="Comfortaa"/>
                <a:cs typeface="Calibri" panose="020F0502020204030204" pitchFamily="34" charset="0"/>
                <a:sym typeface="Comfortaa"/>
              </a:rPr>
              <a:t> needs support for all daily activities like getting up and going to bed. </a:t>
            </a:r>
            <a:r>
              <a:rPr lang="en-GB" sz="2000" dirty="0" err="1">
                <a:solidFill>
                  <a:srgbClr val="05141D"/>
                </a:solidFill>
                <a:latin typeface="Calibri" panose="020F0502020204030204" pitchFamily="34" charset="0"/>
                <a:ea typeface="Comfortaa"/>
                <a:cs typeface="Calibri" panose="020F0502020204030204" pitchFamily="34" charset="0"/>
                <a:sym typeface="Comfortaa"/>
              </a:rPr>
              <a:t>Wafic</a:t>
            </a:r>
            <a:r>
              <a:rPr lang="en-GB" sz="2000" i="0" dirty="0">
                <a:solidFill>
                  <a:srgbClr val="05141D"/>
                </a:solidFill>
                <a:latin typeface="Calibri" panose="020F0502020204030204" pitchFamily="34" charset="0"/>
                <a:ea typeface="Comfortaa"/>
                <a:cs typeface="Calibri" panose="020F0502020204030204" pitchFamily="34" charset="0"/>
                <a:sym typeface="Comfortaa"/>
              </a:rPr>
              <a:t> is passionate about cars and likes to stay up to date about the latest models. He also enjoys going to the cinema and playing video games with his younger brother. </a:t>
            </a:r>
            <a:r>
              <a:rPr lang="en-GB" sz="2000" dirty="0" err="1">
                <a:solidFill>
                  <a:srgbClr val="05141D"/>
                </a:solidFill>
                <a:latin typeface="Calibri" panose="020F0502020204030204" pitchFamily="34" charset="0"/>
                <a:ea typeface="Comfortaa"/>
                <a:cs typeface="Calibri" panose="020F0502020204030204" pitchFamily="34" charset="0"/>
                <a:sym typeface="Comfortaa"/>
              </a:rPr>
              <a:t>Wafic’s</a:t>
            </a:r>
            <a:r>
              <a:rPr lang="en-GB" sz="2000" dirty="0">
                <a:solidFill>
                  <a:srgbClr val="05141D"/>
                </a:solidFill>
                <a:latin typeface="Calibri" panose="020F0502020204030204" pitchFamily="34" charset="0"/>
                <a:ea typeface="Comfortaa"/>
                <a:cs typeface="Calibri" panose="020F0502020204030204" pitchFamily="34" charset="0"/>
                <a:sym typeface="Comfortaa"/>
              </a:rPr>
              <a:t> </a:t>
            </a:r>
            <a:r>
              <a:rPr lang="en-GB" sz="2000" i="0" dirty="0">
                <a:solidFill>
                  <a:srgbClr val="05141D"/>
                </a:solidFill>
                <a:latin typeface="Calibri" panose="020F0502020204030204" pitchFamily="34" charset="0"/>
                <a:ea typeface="Comfortaa"/>
                <a:cs typeface="Calibri" panose="020F0502020204030204" pitchFamily="34" charset="0"/>
                <a:sym typeface="Comfortaa"/>
              </a:rPr>
              <a:t>parents</a:t>
            </a:r>
            <a:r>
              <a:rPr lang="en-GB" sz="2000" dirty="0">
                <a:solidFill>
                  <a:srgbClr val="05141D"/>
                </a:solidFill>
                <a:latin typeface="Calibri" panose="020F0502020204030204" pitchFamily="34" charset="0"/>
                <a:ea typeface="Comfortaa"/>
                <a:cs typeface="Calibri" panose="020F0502020204030204" pitchFamily="34" charset="0"/>
                <a:sym typeface="Comfortaa"/>
              </a:rPr>
              <a:t> </a:t>
            </a:r>
            <a:r>
              <a:rPr lang="en-GB" sz="2000" i="0" dirty="0">
                <a:solidFill>
                  <a:srgbClr val="05141D"/>
                </a:solidFill>
                <a:latin typeface="Calibri" panose="020F0502020204030204" pitchFamily="34" charset="0"/>
                <a:ea typeface="Comfortaa"/>
                <a:cs typeface="Calibri" panose="020F0502020204030204" pitchFamily="34" charset="0"/>
                <a:sym typeface="Comfortaa"/>
              </a:rPr>
              <a:t>help spread awareness about the difficulties patients and their families experience from the moment their child is diagnosed with a neuromuscular disease. </a:t>
            </a:r>
            <a:endParaRPr sz="2000" dirty="0">
              <a:latin typeface="Calibri" panose="020F0502020204030204" pitchFamily="34" charset="0"/>
              <a:ea typeface="Comfortaa"/>
              <a:cs typeface="Calibri" panose="020F0502020204030204" pitchFamily="34" charset="0"/>
              <a:sym typeface="Comfortaa"/>
            </a:endParaRPr>
          </a:p>
        </p:txBody>
      </p:sp>
      <p:pic>
        <p:nvPicPr>
          <p:cNvPr id="118" name="Google Shape;118;p16"/>
          <p:cNvPicPr preferRelativeResize="0"/>
          <p:nvPr/>
        </p:nvPicPr>
        <p:blipFill rotWithShape="1">
          <a:blip r:embed="rId4">
            <a:alphaModFix/>
          </a:blip>
          <a:srcRect/>
          <a:stretch/>
        </p:blipFill>
        <p:spPr>
          <a:xfrm>
            <a:off x="8276010" y="444500"/>
            <a:ext cx="4079240" cy="5968998"/>
          </a:xfrm>
          <a:prstGeom prst="rect">
            <a:avLst/>
          </a:prstGeom>
          <a:noFill/>
          <a:ln>
            <a:noFill/>
          </a:ln>
        </p:spPr>
      </p:pic>
      <p:sp>
        <p:nvSpPr>
          <p:cNvPr id="4" name="Google Shape;98;p14">
            <a:extLst>
              <a:ext uri="{FF2B5EF4-FFF2-40B4-BE49-F238E27FC236}">
                <a16:creationId xmlns:a16="http://schemas.microsoft.com/office/drawing/2014/main" id="{DF4005C4-B0B1-A436-E405-D862870C62AC}"/>
              </a:ext>
            </a:extLst>
          </p:cNvPr>
          <p:cNvSpPr txBox="1">
            <a:spLocks/>
          </p:cNvSpPr>
          <p:nvPr/>
        </p:nvSpPr>
        <p:spPr>
          <a:xfrm>
            <a:off x="635000" y="301752"/>
            <a:ext cx="10515600" cy="7524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000"/>
              <a:buFont typeface="Short Stack"/>
              <a:buNone/>
            </a:pPr>
            <a:r>
              <a:rPr lang="en-GB" sz="4000" dirty="0" err="1">
                <a:solidFill>
                  <a:srgbClr val="002060"/>
                </a:solidFill>
                <a:latin typeface="Bebas Neue"/>
                <a:ea typeface="Bebas Neue"/>
                <a:cs typeface="Bebas Neue"/>
                <a:sym typeface="Bebas Neue"/>
              </a:rPr>
              <a:t>wafic’s</a:t>
            </a:r>
            <a:r>
              <a:rPr lang="en-GB" sz="4000" dirty="0">
                <a:solidFill>
                  <a:srgbClr val="002060"/>
                </a:solidFill>
                <a:latin typeface="Bebas Neue"/>
                <a:ea typeface="Bebas Neue"/>
                <a:cs typeface="Bebas Neue"/>
                <a:sym typeface="Bebas Neue"/>
              </a:rPr>
              <a:t> Story</a:t>
            </a:r>
            <a:endParaRPr lang="en-GB" dirty="0">
              <a:solidFill>
                <a:srgbClr val="002060"/>
              </a:solidFill>
              <a:latin typeface="Bebas Neue"/>
              <a:ea typeface="Bebas Neue"/>
              <a:cs typeface="Bebas Neue"/>
              <a:sym typeface="Bebas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17"/>
          <p:cNvPicPr preferRelativeResize="0"/>
          <p:nvPr/>
        </p:nvPicPr>
        <p:blipFill>
          <a:blip r:embed="rId3">
            <a:alphaModFix/>
          </a:blip>
          <a:stretch>
            <a:fillRect/>
          </a:stretch>
        </p:blipFill>
        <p:spPr>
          <a:xfrm>
            <a:off x="0" y="0"/>
            <a:ext cx="12188949" cy="6858000"/>
          </a:xfrm>
          <a:prstGeom prst="rect">
            <a:avLst/>
          </a:prstGeom>
          <a:noFill/>
          <a:ln>
            <a:noFill/>
          </a:ln>
        </p:spPr>
      </p:pic>
      <p:sp>
        <p:nvSpPr>
          <p:cNvPr id="125" name="Google Shape;125;p17"/>
          <p:cNvSpPr txBox="1">
            <a:spLocks noGrp="1"/>
          </p:cNvSpPr>
          <p:nvPr>
            <p:ph type="body" idx="1"/>
          </p:nvPr>
        </p:nvSpPr>
        <p:spPr>
          <a:xfrm>
            <a:off x="635000" y="1077456"/>
            <a:ext cx="7077364" cy="5522100"/>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rgbClr val="05141D"/>
              </a:buClr>
              <a:buSzPct val="100000"/>
              <a:buNone/>
            </a:pPr>
            <a:r>
              <a:rPr lang="en-GB" sz="2000" i="0" dirty="0">
                <a:solidFill>
                  <a:srgbClr val="05141D"/>
                </a:solidFill>
                <a:latin typeface="Calibri" panose="020F0502020204030204" pitchFamily="34" charset="0"/>
                <a:ea typeface="Comfortaa"/>
                <a:cs typeface="Calibri" panose="020F0502020204030204" pitchFamily="34" charset="0"/>
                <a:sym typeface="Comfortaa"/>
              </a:rPr>
              <a:t>6-year-old </a:t>
            </a:r>
            <a:r>
              <a:rPr lang="en-GB" sz="2000" b="1" i="0" dirty="0">
                <a:solidFill>
                  <a:srgbClr val="DF1995"/>
                </a:solidFill>
                <a:latin typeface="Calibri" panose="020F0502020204030204" pitchFamily="34" charset="0"/>
                <a:ea typeface="Comfortaa"/>
                <a:cs typeface="Calibri" panose="020F0502020204030204" pitchFamily="34" charset="0"/>
                <a:sym typeface="Comfortaa"/>
              </a:rPr>
              <a:t>Vasco </a:t>
            </a:r>
            <a:r>
              <a:rPr lang="en-GB" sz="2000" i="0" dirty="0">
                <a:solidFill>
                  <a:srgbClr val="05141D"/>
                </a:solidFill>
                <a:latin typeface="Calibri" panose="020F0502020204030204" pitchFamily="34" charset="0"/>
                <a:ea typeface="Comfortaa"/>
                <a:cs typeface="Calibri" panose="020F0502020204030204" pitchFamily="34" charset="0"/>
                <a:sym typeface="Comfortaa"/>
              </a:rPr>
              <a:t>from Peru loves to play, paint, dance and read. But most of all, he loves spending time with his family. It took three years for Vasco to obtain a diagnosis for Gaucher’s disease, a disease that is frequently confused with other illnesses.</a:t>
            </a:r>
            <a:endParaRPr sz="2000" dirty="0">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1000"/>
              </a:spcBef>
              <a:spcAft>
                <a:spcPts val="0"/>
              </a:spcAft>
              <a:buClr>
                <a:srgbClr val="05141D"/>
              </a:buClr>
              <a:buSzPct val="100000"/>
              <a:buNone/>
            </a:pPr>
            <a:r>
              <a:rPr lang="en-GB" sz="2000" i="0" dirty="0">
                <a:solidFill>
                  <a:srgbClr val="05141D"/>
                </a:solidFill>
                <a:latin typeface="Calibri" panose="020F0502020204030204" pitchFamily="34" charset="0"/>
                <a:ea typeface="Comfortaa"/>
                <a:cs typeface="Calibri" panose="020F0502020204030204" pitchFamily="34" charset="0"/>
                <a:sym typeface="Comfortaa"/>
              </a:rPr>
              <a:t>Vasco’s symptoms </a:t>
            </a:r>
            <a:r>
              <a:rPr lang="en-GB" sz="2000" dirty="0">
                <a:solidFill>
                  <a:srgbClr val="05141D"/>
                </a:solidFill>
                <a:latin typeface="Calibri" panose="020F0502020204030204" pitchFamily="34" charset="0"/>
                <a:ea typeface="Comfortaa"/>
                <a:cs typeface="Calibri" panose="020F0502020204030204" pitchFamily="34" charset="0"/>
                <a:sym typeface="Comfortaa"/>
              </a:rPr>
              <a:t>include</a:t>
            </a:r>
            <a:r>
              <a:rPr lang="en-GB" sz="2000" i="0" dirty="0">
                <a:solidFill>
                  <a:srgbClr val="05141D"/>
                </a:solidFill>
                <a:latin typeface="Calibri" panose="020F0502020204030204" pitchFamily="34" charset="0"/>
                <a:ea typeface="Comfortaa"/>
                <a:cs typeface="Calibri" panose="020F0502020204030204" pitchFamily="34" charset="0"/>
                <a:sym typeface="Comfortaa"/>
              </a:rPr>
              <a:t> </a:t>
            </a:r>
            <a:r>
              <a:rPr lang="en-GB" sz="2000" dirty="0">
                <a:solidFill>
                  <a:srgbClr val="05141D"/>
                </a:solidFill>
                <a:latin typeface="Calibri" panose="020F0502020204030204" pitchFamily="34" charset="0"/>
                <a:ea typeface="Comfortaa"/>
                <a:cs typeface="Calibri" panose="020F0502020204030204" pitchFamily="34" charset="0"/>
                <a:sym typeface="Comfortaa"/>
              </a:rPr>
              <a:t>a lack of red blood cells (anaemia), </a:t>
            </a:r>
            <a:r>
              <a:rPr lang="en-GB" sz="2000" i="0" dirty="0">
                <a:solidFill>
                  <a:srgbClr val="05141D"/>
                </a:solidFill>
                <a:latin typeface="Calibri" panose="020F0502020204030204" pitchFamily="34" charset="0"/>
                <a:ea typeface="Comfortaa"/>
                <a:cs typeface="Calibri" panose="020F0502020204030204" pitchFamily="34" charset="0"/>
                <a:sym typeface="Comfortaa"/>
              </a:rPr>
              <a:t>frequent and persistent bleeding, and growth interference. Treatment for Vasco’s condition </a:t>
            </a:r>
            <a:r>
              <a:rPr lang="en-GB" sz="2000" dirty="0">
                <a:solidFill>
                  <a:srgbClr val="05141D"/>
                </a:solidFill>
                <a:latin typeface="Calibri" panose="020F0502020204030204" pitchFamily="34" charset="0"/>
                <a:ea typeface="Comfortaa"/>
                <a:cs typeface="Calibri" panose="020F0502020204030204" pitchFamily="34" charset="0"/>
                <a:sym typeface="Comfortaa"/>
              </a:rPr>
              <a:t>is</a:t>
            </a:r>
            <a:r>
              <a:rPr lang="en-GB" sz="2000" i="0" dirty="0">
                <a:solidFill>
                  <a:srgbClr val="05141D"/>
                </a:solidFill>
                <a:latin typeface="Calibri" panose="020F0502020204030204" pitchFamily="34" charset="0"/>
                <a:ea typeface="Comfortaa"/>
                <a:cs typeface="Calibri" panose="020F0502020204030204" pitchFamily="34" charset="0"/>
                <a:sym typeface="Comfortaa"/>
              </a:rPr>
              <a:t> a blood infusion every 2 weeks, for the rest of his life. Sadly, Vasco has been unable to receive this treatment. </a:t>
            </a:r>
            <a:endParaRPr sz="2000" i="0" dirty="0">
              <a:solidFill>
                <a:srgbClr val="05141D"/>
              </a:solidFill>
              <a:latin typeface="Calibri" panose="020F0502020204030204" pitchFamily="34" charset="0"/>
              <a:ea typeface="Comfortaa"/>
              <a:cs typeface="Calibri" panose="020F0502020204030204" pitchFamily="34" charset="0"/>
              <a:sym typeface="Comfortaa"/>
            </a:endParaRPr>
          </a:p>
          <a:p>
            <a:pPr marL="0" lvl="0" indent="0" algn="just" rtl="0">
              <a:lnSpc>
                <a:spcPct val="90000"/>
              </a:lnSpc>
              <a:spcBef>
                <a:spcPts val="1000"/>
              </a:spcBef>
              <a:spcAft>
                <a:spcPts val="0"/>
              </a:spcAft>
              <a:buClr>
                <a:srgbClr val="05141D"/>
              </a:buClr>
              <a:buSzPct val="100000"/>
              <a:buNone/>
            </a:pPr>
            <a:r>
              <a:rPr lang="en-GB" sz="2000" dirty="0">
                <a:solidFill>
                  <a:srgbClr val="05141D"/>
                </a:solidFill>
                <a:latin typeface="Calibri" panose="020F0502020204030204" pitchFamily="34" charset="0"/>
                <a:ea typeface="Comfortaa"/>
                <a:cs typeface="Calibri" panose="020F0502020204030204" pitchFamily="34" charset="0"/>
                <a:sym typeface="Comfortaa"/>
              </a:rPr>
              <a:t>Vasco’s</a:t>
            </a:r>
            <a:r>
              <a:rPr lang="en-GB" sz="2000" i="0" dirty="0">
                <a:solidFill>
                  <a:srgbClr val="05141D"/>
                </a:solidFill>
                <a:latin typeface="Calibri" panose="020F0502020204030204" pitchFamily="34" charset="0"/>
                <a:ea typeface="Comfortaa"/>
                <a:cs typeface="Calibri" panose="020F0502020204030204" pitchFamily="34" charset="0"/>
                <a:sym typeface="Comfortaa"/>
              </a:rPr>
              <a:t> mother is fighting for the government to allow him access to this treatment, which would help to stop the progression of the disease. Vasco’s mother has been unable to work whilst she cares for her son. Vasco also finds difficulty with socialising with other children, facing anxiety over his symptom of bleeding, along with the limitations on his activities due to his condition. Vasco is, in the words of his mother, ”loving, intelligent” and a “brave child, with a desire to live” through all he has experienced at such a young age.</a:t>
            </a:r>
            <a:endParaRPr sz="2000" dirty="0">
              <a:latin typeface="Calibri" panose="020F0502020204030204" pitchFamily="34" charset="0"/>
              <a:ea typeface="Comfortaa"/>
              <a:cs typeface="Calibri" panose="020F0502020204030204" pitchFamily="34" charset="0"/>
              <a:sym typeface="Comfortaa"/>
            </a:endParaRPr>
          </a:p>
          <a:p>
            <a:pPr marL="228600" lvl="0" indent="-157480" algn="just" rtl="0">
              <a:lnSpc>
                <a:spcPct val="90000"/>
              </a:lnSpc>
              <a:spcBef>
                <a:spcPts val="1000"/>
              </a:spcBef>
              <a:spcAft>
                <a:spcPts val="0"/>
              </a:spcAft>
              <a:buClr>
                <a:schemeClr val="dk1"/>
              </a:buClr>
              <a:buSzPct val="100000"/>
              <a:buNone/>
            </a:pPr>
            <a:endParaRPr sz="2000" dirty="0">
              <a:latin typeface="Calibri" panose="020F0502020204030204" pitchFamily="34" charset="0"/>
              <a:cs typeface="Calibri" panose="020F0502020204030204" pitchFamily="34" charset="0"/>
            </a:endParaRPr>
          </a:p>
        </p:txBody>
      </p:sp>
      <p:pic>
        <p:nvPicPr>
          <p:cNvPr id="126" name="Google Shape;126;p17"/>
          <p:cNvPicPr preferRelativeResize="0"/>
          <p:nvPr/>
        </p:nvPicPr>
        <p:blipFill rotWithShape="1">
          <a:blip r:embed="rId4">
            <a:alphaModFix/>
          </a:blip>
          <a:srcRect/>
          <a:stretch/>
        </p:blipFill>
        <p:spPr>
          <a:xfrm>
            <a:off x="7242874" y="278523"/>
            <a:ext cx="4515659" cy="6423285"/>
          </a:xfrm>
          <a:prstGeom prst="rect">
            <a:avLst/>
          </a:prstGeom>
          <a:noFill/>
          <a:ln>
            <a:noFill/>
          </a:ln>
        </p:spPr>
      </p:pic>
      <p:sp>
        <p:nvSpPr>
          <p:cNvPr id="4" name="Google Shape;98;p14">
            <a:extLst>
              <a:ext uri="{FF2B5EF4-FFF2-40B4-BE49-F238E27FC236}">
                <a16:creationId xmlns:a16="http://schemas.microsoft.com/office/drawing/2014/main" id="{40C8B506-821B-CC28-D31A-84AF9B8EE0A1}"/>
              </a:ext>
            </a:extLst>
          </p:cNvPr>
          <p:cNvSpPr txBox="1">
            <a:spLocks noGrp="1"/>
          </p:cNvSpPr>
          <p:nvPr>
            <p:ph type="title"/>
          </p:nvPr>
        </p:nvSpPr>
        <p:spPr>
          <a:xfrm>
            <a:off x="635000" y="301752"/>
            <a:ext cx="10515600" cy="7524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Short Stack"/>
              <a:buNone/>
            </a:pPr>
            <a:r>
              <a:rPr lang="en-GB" sz="4000" dirty="0">
                <a:solidFill>
                  <a:srgbClr val="002060"/>
                </a:solidFill>
                <a:latin typeface="Bebas Neue"/>
                <a:ea typeface="Bebas Neue"/>
                <a:cs typeface="Bebas Neue"/>
                <a:sym typeface="Bebas Neue"/>
              </a:rPr>
              <a:t>Vasco’s Story</a:t>
            </a:r>
            <a:endParaRPr dirty="0">
              <a:solidFill>
                <a:srgbClr val="002060"/>
              </a:solidFill>
              <a:latin typeface="Bebas Neue"/>
              <a:ea typeface="Bebas Neue"/>
              <a:cs typeface="Bebas Neue"/>
              <a:sym typeface="Bebas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pic>
        <p:nvPicPr>
          <p:cNvPr id="132" name="Google Shape;132;p18"/>
          <p:cNvPicPr preferRelativeResize="0">
            <a:picLocks noGrp="1"/>
          </p:cNvPicPr>
          <p:nvPr>
            <p:ph type="body" idx="1"/>
          </p:nvPr>
        </p:nvPicPr>
        <p:blipFill>
          <a:blip r:embed="rId3"/>
          <a:srcRect t="9" b="9"/>
          <a:stretch/>
        </p:blipFill>
        <p:spPr>
          <a:xfrm>
            <a:off x="-2260" y="0"/>
            <a:ext cx="12194260" cy="6858000"/>
          </a:xfrm>
          <a:prstGeom prst="rect">
            <a:avLst/>
          </a:prstGeom>
          <a:noFill/>
          <a:ln>
            <a:noFill/>
          </a:ln>
        </p:spPr>
      </p:pic>
      <p:sp>
        <p:nvSpPr>
          <p:cNvPr id="5" name="Rectangle: Rounded Corners 4">
            <a:extLst>
              <a:ext uri="{FF2B5EF4-FFF2-40B4-BE49-F238E27FC236}">
                <a16:creationId xmlns:a16="http://schemas.microsoft.com/office/drawing/2014/main" id="{3DEAA120-056E-10DD-D47E-4BB815B5EFAC}"/>
              </a:ext>
            </a:extLst>
          </p:cNvPr>
          <p:cNvSpPr/>
          <p:nvPr/>
        </p:nvSpPr>
        <p:spPr>
          <a:xfrm>
            <a:off x="350021" y="2253673"/>
            <a:ext cx="11489697" cy="4368310"/>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Google Shape;133;p18"/>
          <p:cNvSpPr/>
          <p:nvPr/>
        </p:nvSpPr>
        <p:spPr>
          <a:xfrm>
            <a:off x="1524" y="0"/>
            <a:ext cx="12189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4" name="Google Shape;134;p18"/>
          <p:cNvSpPr txBox="1"/>
          <p:nvPr/>
        </p:nvSpPr>
        <p:spPr>
          <a:xfrm>
            <a:off x="2981075" y="879625"/>
            <a:ext cx="637140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dirty="0">
                <a:solidFill>
                  <a:srgbClr val="002060"/>
                </a:solidFill>
                <a:latin typeface="Bebas Neue" panose="020B0606020202050201" pitchFamily="34" charset="0"/>
                <a:sym typeface="Comfortaa"/>
              </a:rPr>
              <a:t>WORD BANK</a:t>
            </a:r>
            <a:endParaRPr sz="4000" dirty="0">
              <a:solidFill>
                <a:srgbClr val="002060"/>
              </a:solidFill>
              <a:latin typeface="Bebas Neue" panose="020B0606020202050201" pitchFamily="34" charset="0"/>
              <a:sym typeface="Comfortaa"/>
            </a:endParaRPr>
          </a:p>
          <a:p>
            <a:pPr marL="0" marR="0" lvl="0" indent="0" algn="ctr" rtl="0">
              <a:spcBef>
                <a:spcPts val="0"/>
              </a:spcBef>
              <a:spcAft>
                <a:spcPts val="0"/>
              </a:spcAft>
              <a:buNone/>
            </a:pPr>
            <a:r>
              <a:rPr lang="en-GB" sz="2400" b="1" i="0" u="none" strike="noStrike" cap="none" dirty="0">
                <a:solidFill>
                  <a:schemeClr val="dk1"/>
                </a:solidFill>
                <a:latin typeface="Calibri" panose="020F0502020204030204" pitchFamily="34" charset="0"/>
                <a:ea typeface="Comfortaa"/>
                <a:cs typeface="Calibri" panose="020F0502020204030204" pitchFamily="34" charset="0"/>
                <a:sym typeface="Comfortaa"/>
              </a:rPr>
              <a:t>You might want to use these words to help you</a:t>
            </a:r>
            <a:r>
              <a:rPr lang="en-GB" sz="2400" b="1" i="0" u="none" strike="noStrike" cap="none" dirty="0">
                <a:solidFill>
                  <a:schemeClr val="dk1"/>
                </a:solidFill>
                <a:latin typeface="Calibri" panose="020F0502020204030204" pitchFamily="34" charset="0"/>
                <a:ea typeface="Century Gothic"/>
                <a:cs typeface="Calibri" panose="020F0502020204030204" pitchFamily="34" charset="0"/>
                <a:sym typeface="Century Gothic"/>
              </a:rPr>
              <a:t> </a:t>
            </a:r>
            <a:endParaRPr sz="1600" dirty="0">
              <a:latin typeface="Calibri" panose="020F0502020204030204" pitchFamily="34" charset="0"/>
              <a:cs typeface="Calibri" panose="020F0502020204030204" pitchFamily="34" charset="0"/>
            </a:endParaRPr>
          </a:p>
        </p:txBody>
      </p:sp>
      <p:sp>
        <p:nvSpPr>
          <p:cNvPr id="135" name="Google Shape;135;p18"/>
          <p:cNvSpPr txBox="1"/>
          <p:nvPr/>
        </p:nvSpPr>
        <p:spPr>
          <a:xfrm>
            <a:off x="1439056" y="2338466"/>
            <a:ext cx="452288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6D2077"/>
                </a:solidFill>
                <a:latin typeface="Calibri"/>
                <a:cs typeface="Calibri"/>
                <a:sym typeface="Calibri"/>
              </a:rPr>
              <a:t>SCARED</a:t>
            </a:r>
            <a:endParaRPr sz="3200" b="1" dirty="0">
              <a:solidFill>
                <a:srgbClr val="6D2077"/>
              </a:solidFill>
              <a:latin typeface="Calibri"/>
              <a:cs typeface="Calibri"/>
            </a:endParaRPr>
          </a:p>
        </p:txBody>
      </p:sp>
      <p:sp>
        <p:nvSpPr>
          <p:cNvPr id="136" name="Google Shape;136;p18"/>
          <p:cNvSpPr txBox="1"/>
          <p:nvPr/>
        </p:nvSpPr>
        <p:spPr>
          <a:xfrm>
            <a:off x="4266624" y="3493840"/>
            <a:ext cx="277753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6D2077"/>
                </a:solidFill>
                <a:latin typeface="Calibri"/>
                <a:ea typeface="Calibri"/>
                <a:cs typeface="Calibri"/>
                <a:sym typeface="Calibri"/>
              </a:rPr>
              <a:t>LONELY</a:t>
            </a:r>
            <a:endParaRPr sz="1800" dirty="0">
              <a:solidFill>
                <a:srgbClr val="6D2077"/>
              </a:solidFill>
            </a:endParaRPr>
          </a:p>
        </p:txBody>
      </p:sp>
      <p:sp>
        <p:nvSpPr>
          <p:cNvPr id="137" name="Google Shape;137;p18"/>
          <p:cNvSpPr txBox="1"/>
          <p:nvPr/>
        </p:nvSpPr>
        <p:spPr>
          <a:xfrm>
            <a:off x="1631083" y="4303454"/>
            <a:ext cx="2571099"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E14895"/>
                </a:solidFill>
                <a:latin typeface="Calibri"/>
                <a:cs typeface="Calibri"/>
                <a:sym typeface="Calibri"/>
              </a:rPr>
              <a:t>OPTIMISTIC</a:t>
            </a:r>
            <a:endParaRPr sz="3200" b="1" dirty="0">
              <a:solidFill>
                <a:srgbClr val="E14895"/>
              </a:solidFill>
              <a:latin typeface="Calibri"/>
              <a:cs typeface="Calibri"/>
            </a:endParaRPr>
          </a:p>
        </p:txBody>
      </p:sp>
      <p:sp>
        <p:nvSpPr>
          <p:cNvPr id="138" name="Google Shape;138;p18"/>
          <p:cNvSpPr txBox="1"/>
          <p:nvPr/>
        </p:nvSpPr>
        <p:spPr>
          <a:xfrm>
            <a:off x="6898619" y="4765544"/>
            <a:ext cx="418507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6D2077"/>
                </a:solidFill>
                <a:latin typeface="Calibri"/>
                <a:ea typeface="Calibri"/>
                <a:cs typeface="Calibri"/>
                <a:sym typeface="Calibri"/>
              </a:rPr>
              <a:t>POSITIVE</a:t>
            </a:r>
            <a:endParaRPr sz="1800" dirty="0">
              <a:solidFill>
                <a:srgbClr val="6D2077"/>
              </a:solidFill>
            </a:endParaRPr>
          </a:p>
        </p:txBody>
      </p:sp>
      <p:sp>
        <p:nvSpPr>
          <p:cNvPr id="139" name="Google Shape;139;p18"/>
          <p:cNvSpPr txBox="1"/>
          <p:nvPr/>
        </p:nvSpPr>
        <p:spPr>
          <a:xfrm>
            <a:off x="3342807" y="5592028"/>
            <a:ext cx="232712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E14895"/>
                </a:solidFill>
                <a:latin typeface="Calibri"/>
                <a:ea typeface="Calibri"/>
                <a:cs typeface="Calibri"/>
                <a:sym typeface="Calibri"/>
              </a:rPr>
              <a:t>SAD</a:t>
            </a:r>
            <a:endParaRPr sz="1800" dirty="0"/>
          </a:p>
        </p:txBody>
      </p:sp>
      <p:sp>
        <p:nvSpPr>
          <p:cNvPr id="140" name="Google Shape;140;p18"/>
          <p:cNvSpPr txBox="1"/>
          <p:nvPr/>
        </p:nvSpPr>
        <p:spPr>
          <a:xfrm>
            <a:off x="9852487" y="3989776"/>
            <a:ext cx="201318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6D2077"/>
                </a:solidFill>
                <a:latin typeface="Calibri"/>
                <a:ea typeface="Calibri"/>
                <a:cs typeface="Calibri"/>
                <a:sym typeface="Calibri"/>
              </a:rPr>
              <a:t>ISOLATED</a:t>
            </a:r>
            <a:endParaRPr sz="3200" dirty="0">
              <a:solidFill>
                <a:srgbClr val="6D2077"/>
              </a:solidFill>
            </a:endParaRPr>
          </a:p>
        </p:txBody>
      </p:sp>
      <p:sp>
        <p:nvSpPr>
          <p:cNvPr id="141" name="Google Shape;141;p18"/>
          <p:cNvSpPr txBox="1"/>
          <p:nvPr/>
        </p:nvSpPr>
        <p:spPr>
          <a:xfrm>
            <a:off x="3876878" y="2588336"/>
            <a:ext cx="285260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002060"/>
                </a:solidFill>
                <a:latin typeface="Calibri"/>
                <a:cs typeface="Calibri"/>
                <a:sym typeface="Calibri"/>
              </a:rPr>
              <a:t>ANGRY</a:t>
            </a:r>
            <a:endParaRPr sz="3200" b="1" dirty="0">
              <a:solidFill>
                <a:srgbClr val="002060"/>
              </a:solidFill>
              <a:latin typeface="Calibri"/>
              <a:cs typeface="Calibri"/>
            </a:endParaRPr>
          </a:p>
        </p:txBody>
      </p:sp>
      <p:sp>
        <p:nvSpPr>
          <p:cNvPr id="142" name="Google Shape;142;p18"/>
          <p:cNvSpPr txBox="1"/>
          <p:nvPr/>
        </p:nvSpPr>
        <p:spPr>
          <a:xfrm>
            <a:off x="8514047" y="5961360"/>
            <a:ext cx="299023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rgbClr val="E14895"/>
                </a:solidFill>
                <a:latin typeface="Calibri"/>
                <a:ea typeface="Calibri"/>
                <a:cs typeface="Calibri"/>
                <a:sym typeface="Calibri"/>
              </a:rPr>
              <a:t>CONCERNED</a:t>
            </a:r>
            <a:endParaRPr sz="1800"/>
          </a:p>
        </p:txBody>
      </p:sp>
      <p:sp>
        <p:nvSpPr>
          <p:cNvPr id="143" name="Google Shape;143;p18"/>
          <p:cNvSpPr txBox="1"/>
          <p:nvPr/>
        </p:nvSpPr>
        <p:spPr>
          <a:xfrm>
            <a:off x="498694" y="5668992"/>
            <a:ext cx="258048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6D2077"/>
                </a:solidFill>
                <a:latin typeface="Calibri"/>
                <a:ea typeface="Calibri"/>
                <a:cs typeface="Calibri"/>
                <a:sym typeface="Calibri"/>
              </a:rPr>
              <a:t>FRUSTRATED</a:t>
            </a:r>
            <a:endParaRPr sz="1800" dirty="0">
              <a:solidFill>
                <a:srgbClr val="6D2077"/>
              </a:solidFill>
            </a:endParaRPr>
          </a:p>
        </p:txBody>
      </p:sp>
      <p:sp>
        <p:nvSpPr>
          <p:cNvPr id="144" name="Google Shape;144;p18"/>
          <p:cNvSpPr txBox="1"/>
          <p:nvPr/>
        </p:nvSpPr>
        <p:spPr>
          <a:xfrm>
            <a:off x="5190511" y="5740249"/>
            <a:ext cx="2277689"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6D2077"/>
                </a:solidFill>
                <a:latin typeface="Calibri"/>
                <a:ea typeface="Calibri"/>
                <a:cs typeface="Calibri"/>
                <a:sym typeface="Calibri"/>
              </a:rPr>
              <a:t>HAPPY</a:t>
            </a:r>
            <a:endParaRPr sz="1800" dirty="0">
              <a:solidFill>
                <a:srgbClr val="6D2077"/>
              </a:solidFill>
            </a:endParaRPr>
          </a:p>
        </p:txBody>
      </p:sp>
      <p:sp>
        <p:nvSpPr>
          <p:cNvPr id="145" name="Google Shape;145;p18"/>
          <p:cNvSpPr txBox="1"/>
          <p:nvPr/>
        </p:nvSpPr>
        <p:spPr>
          <a:xfrm>
            <a:off x="4527031" y="4574511"/>
            <a:ext cx="168904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002060"/>
                </a:solidFill>
                <a:latin typeface="Calibri"/>
                <a:cs typeface="Calibri"/>
                <a:sym typeface="Calibri"/>
              </a:rPr>
              <a:t>STRONG</a:t>
            </a:r>
            <a:endParaRPr sz="3200" b="1" dirty="0">
              <a:solidFill>
                <a:srgbClr val="002060"/>
              </a:solidFill>
              <a:latin typeface="Calibri"/>
              <a:cs typeface="Calibri"/>
            </a:endParaRPr>
          </a:p>
        </p:txBody>
      </p:sp>
      <p:sp>
        <p:nvSpPr>
          <p:cNvPr id="146" name="Google Shape;146;p18"/>
          <p:cNvSpPr txBox="1"/>
          <p:nvPr/>
        </p:nvSpPr>
        <p:spPr>
          <a:xfrm>
            <a:off x="734518" y="3302620"/>
            <a:ext cx="167027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002060"/>
                </a:solidFill>
                <a:latin typeface="Calibri"/>
                <a:ea typeface="Calibri"/>
                <a:cs typeface="Calibri"/>
                <a:sym typeface="Calibri"/>
              </a:rPr>
              <a:t>BRAVE</a:t>
            </a:r>
            <a:endParaRPr sz="1800" dirty="0">
              <a:solidFill>
                <a:srgbClr val="002060"/>
              </a:solidFill>
            </a:endParaRPr>
          </a:p>
        </p:txBody>
      </p:sp>
      <p:sp>
        <p:nvSpPr>
          <p:cNvPr id="147" name="Google Shape;147;p18"/>
          <p:cNvSpPr txBox="1"/>
          <p:nvPr/>
        </p:nvSpPr>
        <p:spPr>
          <a:xfrm>
            <a:off x="6406636" y="2773002"/>
            <a:ext cx="2289593"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E9488D"/>
                </a:solidFill>
                <a:latin typeface="Calibri"/>
                <a:ea typeface="Calibri"/>
                <a:cs typeface="Calibri"/>
                <a:sym typeface="Calibri"/>
              </a:rPr>
              <a:t>DIFFICULT</a:t>
            </a:r>
            <a:endParaRPr sz="1800" dirty="0"/>
          </a:p>
        </p:txBody>
      </p:sp>
      <p:sp>
        <p:nvSpPr>
          <p:cNvPr id="148" name="Google Shape;148;p18"/>
          <p:cNvSpPr txBox="1"/>
          <p:nvPr/>
        </p:nvSpPr>
        <p:spPr>
          <a:xfrm>
            <a:off x="9445219" y="2489035"/>
            <a:ext cx="148260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002060"/>
                </a:solidFill>
                <a:latin typeface="Calibri"/>
                <a:ea typeface="Calibri"/>
                <a:cs typeface="Calibri"/>
                <a:sym typeface="Calibri"/>
              </a:rPr>
              <a:t>HARD</a:t>
            </a:r>
            <a:endParaRPr sz="1800" dirty="0">
              <a:solidFill>
                <a:srgbClr val="002060"/>
              </a:solidFill>
            </a:endParaRPr>
          </a:p>
        </p:txBody>
      </p:sp>
      <p:sp>
        <p:nvSpPr>
          <p:cNvPr id="149" name="Google Shape;149;p18"/>
          <p:cNvSpPr txBox="1"/>
          <p:nvPr/>
        </p:nvSpPr>
        <p:spPr>
          <a:xfrm>
            <a:off x="9219911" y="4864022"/>
            <a:ext cx="246536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002060"/>
                </a:solidFill>
                <a:latin typeface="Calibri"/>
                <a:ea typeface="Calibri"/>
                <a:cs typeface="Calibri"/>
                <a:sym typeface="Calibri"/>
              </a:rPr>
              <a:t>DETERMINED</a:t>
            </a:r>
            <a:endParaRPr sz="1800" dirty="0">
              <a:solidFill>
                <a:srgbClr val="002060"/>
              </a:solidFill>
            </a:endParaRPr>
          </a:p>
        </p:txBody>
      </p:sp>
      <p:sp>
        <p:nvSpPr>
          <p:cNvPr id="150" name="Google Shape;150;p18"/>
          <p:cNvSpPr txBox="1"/>
          <p:nvPr/>
        </p:nvSpPr>
        <p:spPr>
          <a:xfrm>
            <a:off x="7551992" y="3636775"/>
            <a:ext cx="284009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rgbClr val="E14895"/>
                </a:solidFill>
                <a:latin typeface="Calibri"/>
                <a:cs typeface="Calibri"/>
                <a:sym typeface="Calibri"/>
              </a:rPr>
              <a:t>GRATEFUL</a:t>
            </a:r>
            <a:endParaRPr sz="3200" b="1" dirty="0">
              <a:solidFill>
                <a:srgbClr val="E14895"/>
              </a:solidFill>
              <a:latin typeface="Calibri"/>
              <a:cs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1031</Words>
  <Application>Microsoft Office PowerPoint</Application>
  <PresentationFormat>Widescreen</PresentationFormat>
  <Paragraphs>46</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Short Stack</vt:lpstr>
      <vt:lpstr>Calibri</vt:lpstr>
      <vt:lpstr>Arial</vt:lpstr>
      <vt:lpstr>Bebas Neue</vt:lpstr>
      <vt:lpstr>Office Theme</vt:lpstr>
      <vt:lpstr>REZA’s Story</vt:lpstr>
      <vt:lpstr>Jelena’s Story</vt:lpstr>
      <vt:lpstr>PowerPoint Presentation</vt:lpstr>
      <vt:lpstr>PowerPoint Presentation</vt:lpstr>
      <vt:lpstr>Vasco’s Story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REZA’s Story</dc:title>
  <cp:lastModifiedBy>Lise Pernin</cp:lastModifiedBy>
  <cp:revision>3</cp:revision>
  <dcterms:modified xsi:type="dcterms:W3CDTF">2024-04-10T09:12:42Z</dcterms:modified>
</cp:coreProperties>
</file>