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78" r:id="rId3"/>
    <p:sldId id="313" r:id="rId4"/>
    <p:sldId id="279" r:id="rId5"/>
    <p:sldId id="285" r:id="rId6"/>
    <p:sldId id="306" r:id="rId7"/>
    <p:sldId id="307" r:id="rId8"/>
    <p:sldId id="274" r:id="rId9"/>
    <p:sldId id="308" r:id="rId10"/>
    <p:sldId id="302" r:id="rId11"/>
    <p:sldId id="299" r:id="rId12"/>
    <p:sldId id="264" r:id="rId13"/>
    <p:sldId id="284" r:id="rId14"/>
    <p:sldId id="309" r:id="rId15"/>
    <p:sldId id="304" r:id="rId16"/>
    <p:sldId id="303" r:id="rId17"/>
    <p:sldId id="305" r:id="rId18"/>
    <p:sldId id="310" r:id="rId19"/>
    <p:sldId id="311" r:id="rId20"/>
    <p:sldId id="312" r:id="rId21"/>
    <p:sldId id="288" r:id="rId22"/>
    <p:sldId id="282" r:id="rId2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7348"/>
    <a:srgbClr val="869379"/>
    <a:srgbClr val="DC8B66"/>
    <a:srgbClr val="9BA690"/>
    <a:srgbClr val="DB8863"/>
    <a:srgbClr val="D98159"/>
    <a:srgbClr val="C9C591"/>
    <a:srgbClr val="94A381"/>
    <a:srgbClr val="FF99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860" autoAdjust="0"/>
  </p:normalViewPr>
  <p:slideViewPr>
    <p:cSldViewPr snapToGrid="0">
      <p:cViewPr varScale="1">
        <p:scale>
          <a:sx n="117" d="100"/>
          <a:sy n="117" d="100"/>
        </p:scale>
        <p:origin x="29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5F9C42-FF1B-4780-AB7A-6D7CA48744BB}" type="datetimeFigureOut">
              <a:rPr lang="es-ES" smtClean="0"/>
              <a:t>26/04/2024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4157E-0CAD-48B9-A826-23EF3D9D5189}" type="slidenum">
              <a:rPr lang="es-ES" smtClean="0"/>
              <a:t>‹Nº›</a:t>
            </a:fld>
            <a:endParaRPr lang="es-ES"/>
          </a:p>
        </p:txBody>
      </p:sp>
    </p:spTree>
    <p:extLst>
      <p:ext uri="{BB962C8B-B14F-4D97-AF65-F5344CB8AC3E}">
        <p14:creationId xmlns:p14="http://schemas.microsoft.com/office/powerpoint/2010/main" val="3314094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734157E-0CAD-48B9-A826-23EF3D9D5189}" type="slidenum">
              <a:rPr lang="es-ES" smtClean="0"/>
              <a:t>5</a:t>
            </a:fld>
            <a:endParaRPr lang="es-ES"/>
          </a:p>
        </p:txBody>
      </p:sp>
    </p:spTree>
    <p:extLst>
      <p:ext uri="{BB962C8B-B14F-4D97-AF65-F5344CB8AC3E}">
        <p14:creationId xmlns:p14="http://schemas.microsoft.com/office/powerpoint/2010/main" val="309127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Unidad </a:t>
            </a:r>
            <a:r>
              <a:rPr lang="es-ES" dirty="0" err="1"/>
              <a:t>metabolica</a:t>
            </a:r>
            <a:r>
              <a:rPr lang="es-ES" dirty="0"/>
              <a:t>: que podamos valorar si necesita acudir a </a:t>
            </a:r>
            <a:r>
              <a:rPr lang="es-ES" dirty="0" err="1"/>
              <a:t>irgencias</a:t>
            </a:r>
            <a:r>
              <a:rPr lang="es-ES" dirty="0"/>
              <a:t>, cuando ya son mayores o llevan tiempo las familias saben valorarlo bien, pero las primeras veces pueden necesitar</a:t>
            </a:r>
            <a:r>
              <a:rPr lang="es-ES" baseline="0" dirty="0"/>
              <a:t> apoyo en este sentido.</a:t>
            </a:r>
            <a:endParaRPr lang="es-ES" dirty="0"/>
          </a:p>
        </p:txBody>
      </p:sp>
      <p:sp>
        <p:nvSpPr>
          <p:cNvPr id="4" name="Marcador de número de diapositiva 3"/>
          <p:cNvSpPr>
            <a:spLocks noGrp="1"/>
          </p:cNvSpPr>
          <p:nvPr>
            <p:ph type="sldNum" sz="quarter" idx="10"/>
          </p:nvPr>
        </p:nvSpPr>
        <p:spPr/>
        <p:txBody>
          <a:bodyPr/>
          <a:lstStyle/>
          <a:p>
            <a:fld id="{4734157E-0CAD-48B9-A826-23EF3D9D5189}" type="slidenum">
              <a:rPr lang="es-ES" smtClean="0"/>
              <a:t>12</a:t>
            </a:fld>
            <a:endParaRPr lang="es-ES"/>
          </a:p>
        </p:txBody>
      </p:sp>
    </p:spTree>
    <p:extLst>
      <p:ext uri="{BB962C8B-B14F-4D97-AF65-F5344CB8AC3E}">
        <p14:creationId xmlns:p14="http://schemas.microsoft.com/office/powerpoint/2010/main" val="385733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734157E-0CAD-48B9-A826-23EF3D9D5189}" type="slidenum">
              <a:rPr lang="es-ES" smtClean="0"/>
              <a:t>21</a:t>
            </a:fld>
            <a:endParaRPr lang="es-ES"/>
          </a:p>
        </p:txBody>
      </p:sp>
    </p:spTree>
    <p:extLst>
      <p:ext uri="{BB962C8B-B14F-4D97-AF65-F5344CB8AC3E}">
        <p14:creationId xmlns:p14="http://schemas.microsoft.com/office/powerpoint/2010/main" val="1193036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9586841-D4CC-4F1D-A345-28CE28E5E246}" type="datetimeFigureOut">
              <a:rPr lang="es-ES" smtClean="0"/>
              <a:t>26/04/2024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722B3AE-F65E-4985-BB8A-171276FFE7A3}"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35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9586841-D4CC-4F1D-A345-28CE28E5E246}" type="datetimeFigureOut">
              <a:rPr lang="es-ES" smtClean="0"/>
              <a:t>26/04/2024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722B3AE-F65E-4985-BB8A-171276FFE7A3}" type="slidenum">
              <a:rPr lang="es-ES" smtClean="0"/>
              <a:t>‹Nº›</a:t>
            </a:fld>
            <a:endParaRPr lang="es-ES"/>
          </a:p>
        </p:txBody>
      </p:sp>
    </p:spTree>
    <p:extLst>
      <p:ext uri="{BB962C8B-B14F-4D97-AF65-F5344CB8AC3E}">
        <p14:creationId xmlns:p14="http://schemas.microsoft.com/office/powerpoint/2010/main" val="145657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9586841-D4CC-4F1D-A345-28CE28E5E246}" type="datetimeFigureOut">
              <a:rPr lang="es-ES" smtClean="0"/>
              <a:t>26/04/2024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722B3AE-F65E-4985-BB8A-171276FFE7A3}" type="slidenum">
              <a:rPr lang="es-ES" smtClean="0"/>
              <a:t>‹Nº›</a:t>
            </a:fld>
            <a:endParaRPr lang="es-ES"/>
          </a:p>
        </p:txBody>
      </p:sp>
    </p:spTree>
    <p:extLst>
      <p:ext uri="{BB962C8B-B14F-4D97-AF65-F5344CB8AC3E}">
        <p14:creationId xmlns:p14="http://schemas.microsoft.com/office/powerpoint/2010/main" val="3249500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9586841-D4CC-4F1D-A345-28CE28E5E246}" type="datetimeFigureOut">
              <a:rPr lang="es-ES" smtClean="0"/>
              <a:t>26/04/2024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722B3AE-F65E-4985-BB8A-171276FFE7A3}" type="slidenum">
              <a:rPr lang="es-ES" smtClean="0"/>
              <a:t>‹Nº›</a:t>
            </a:fld>
            <a:endParaRPr lang="es-ES"/>
          </a:p>
        </p:txBody>
      </p:sp>
    </p:spTree>
    <p:extLst>
      <p:ext uri="{BB962C8B-B14F-4D97-AF65-F5344CB8AC3E}">
        <p14:creationId xmlns:p14="http://schemas.microsoft.com/office/powerpoint/2010/main" val="3350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9586841-D4CC-4F1D-A345-28CE28E5E246}" type="datetimeFigureOut">
              <a:rPr lang="es-ES" smtClean="0"/>
              <a:t>26/04/2024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722B3AE-F65E-4985-BB8A-171276FFE7A3}"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097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9586841-D4CC-4F1D-A345-28CE28E5E246}" type="datetimeFigureOut">
              <a:rPr lang="es-ES" smtClean="0"/>
              <a:t>26/04/2024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722B3AE-F65E-4985-BB8A-171276FFE7A3}" type="slidenum">
              <a:rPr lang="es-ES" smtClean="0"/>
              <a:t>‹Nº›</a:t>
            </a:fld>
            <a:endParaRPr lang="es-ES"/>
          </a:p>
        </p:txBody>
      </p:sp>
    </p:spTree>
    <p:extLst>
      <p:ext uri="{BB962C8B-B14F-4D97-AF65-F5344CB8AC3E}">
        <p14:creationId xmlns:p14="http://schemas.microsoft.com/office/powerpoint/2010/main" val="44930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9586841-D4CC-4F1D-A345-28CE28E5E246}" type="datetimeFigureOut">
              <a:rPr lang="es-ES" smtClean="0"/>
              <a:t>26/04/2024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722B3AE-F65E-4985-BB8A-171276FFE7A3}" type="slidenum">
              <a:rPr lang="es-ES" smtClean="0"/>
              <a:t>‹Nº›</a:t>
            </a:fld>
            <a:endParaRPr lang="es-ES"/>
          </a:p>
        </p:txBody>
      </p:sp>
    </p:spTree>
    <p:extLst>
      <p:ext uri="{BB962C8B-B14F-4D97-AF65-F5344CB8AC3E}">
        <p14:creationId xmlns:p14="http://schemas.microsoft.com/office/powerpoint/2010/main" val="471609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9586841-D4CC-4F1D-A345-28CE28E5E246}" type="datetimeFigureOut">
              <a:rPr lang="es-ES" smtClean="0"/>
              <a:t>26/04/2024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722B3AE-F65E-4985-BB8A-171276FFE7A3}" type="slidenum">
              <a:rPr lang="es-ES" smtClean="0"/>
              <a:t>‹Nº›</a:t>
            </a:fld>
            <a:endParaRPr lang="es-ES"/>
          </a:p>
        </p:txBody>
      </p:sp>
    </p:spTree>
    <p:extLst>
      <p:ext uri="{BB962C8B-B14F-4D97-AF65-F5344CB8AC3E}">
        <p14:creationId xmlns:p14="http://schemas.microsoft.com/office/powerpoint/2010/main" val="1696347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9586841-D4CC-4F1D-A345-28CE28E5E246}" type="datetimeFigureOut">
              <a:rPr lang="es-ES" smtClean="0"/>
              <a:t>26/04/2024</a:t>
            </a:fld>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S"/>
          </a:p>
        </p:txBody>
      </p:sp>
      <p:sp>
        <p:nvSpPr>
          <p:cNvPr id="9" name="Slide Number Placeholder 8"/>
          <p:cNvSpPr>
            <a:spLocks noGrp="1"/>
          </p:cNvSpPr>
          <p:nvPr>
            <p:ph type="sldNum" sz="quarter" idx="12"/>
          </p:nvPr>
        </p:nvSpPr>
        <p:spPr/>
        <p:txBody>
          <a:bodyPr/>
          <a:lstStyle/>
          <a:p>
            <a:fld id="{E722B3AE-F65E-4985-BB8A-171276FFE7A3}" type="slidenum">
              <a:rPr lang="es-ES" smtClean="0"/>
              <a:t>‹Nº›</a:t>
            </a:fld>
            <a:endParaRPr lang="es-ES"/>
          </a:p>
        </p:txBody>
      </p:sp>
    </p:spTree>
    <p:extLst>
      <p:ext uri="{BB962C8B-B14F-4D97-AF65-F5344CB8AC3E}">
        <p14:creationId xmlns:p14="http://schemas.microsoft.com/office/powerpoint/2010/main" val="3374946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9586841-D4CC-4F1D-A345-28CE28E5E246}" type="datetimeFigureOut">
              <a:rPr lang="es-ES" smtClean="0"/>
              <a:t>26/04/2024</a:t>
            </a:fld>
            <a:endParaRPr lang="es-E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22B3AE-F65E-4985-BB8A-171276FFE7A3}" type="slidenum">
              <a:rPr lang="es-ES" smtClean="0"/>
              <a:t>‹Nº›</a:t>
            </a:fld>
            <a:endParaRPr lang="es-ES"/>
          </a:p>
        </p:txBody>
      </p:sp>
    </p:spTree>
    <p:extLst>
      <p:ext uri="{BB962C8B-B14F-4D97-AF65-F5344CB8AC3E}">
        <p14:creationId xmlns:p14="http://schemas.microsoft.com/office/powerpoint/2010/main" val="84721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9586841-D4CC-4F1D-A345-28CE28E5E246}" type="datetimeFigureOut">
              <a:rPr lang="es-ES" smtClean="0"/>
              <a:t>26/04/2024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722B3AE-F65E-4985-BB8A-171276FFE7A3}" type="slidenum">
              <a:rPr lang="es-ES" smtClean="0"/>
              <a:t>‹Nº›</a:t>
            </a:fld>
            <a:endParaRPr lang="es-ES"/>
          </a:p>
        </p:txBody>
      </p:sp>
    </p:spTree>
    <p:extLst>
      <p:ext uri="{BB962C8B-B14F-4D97-AF65-F5344CB8AC3E}">
        <p14:creationId xmlns:p14="http://schemas.microsoft.com/office/powerpoint/2010/main" val="322712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9586841-D4CC-4F1D-A345-28CE28E5E246}" type="datetimeFigureOut">
              <a:rPr lang="es-ES" smtClean="0"/>
              <a:t>26/04/2024</a:t>
            </a:fld>
            <a:endParaRPr lang="es-E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722B3AE-F65E-4985-BB8A-171276FFE7A3}" type="slidenum">
              <a:rPr lang="es-ES" smtClean="0"/>
              <a:t>‹Nº›</a:t>
            </a:fld>
            <a:endParaRPr lang="es-E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5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tif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8.jp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p:cNvSpPr/>
          <p:nvPr/>
        </p:nvSpPr>
        <p:spPr>
          <a:xfrm>
            <a:off x="0" y="6094287"/>
            <a:ext cx="12192000" cy="757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xmlns="" id="{19451EF2-32E6-F0BB-8944-F21FAF2DB10F}"/>
              </a:ext>
            </a:extLst>
          </p:cNvPr>
          <p:cNvSpPr>
            <a:spLocks noGrp="1"/>
          </p:cNvSpPr>
          <p:nvPr>
            <p:ph type="ctrTitle"/>
          </p:nvPr>
        </p:nvSpPr>
        <p:spPr>
          <a:xfrm>
            <a:off x="6999894" y="1318751"/>
            <a:ext cx="4805115" cy="1863631"/>
          </a:xfrm>
        </p:spPr>
        <p:txBody>
          <a:bodyPr>
            <a:noAutofit/>
          </a:bodyPr>
          <a:lstStyle/>
          <a:p>
            <a:pPr algn="ctr"/>
            <a:r>
              <a:rPr lang="es-ES" sz="3200" dirty="0">
                <a:solidFill>
                  <a:schemeClr val="tx1">
                    <a:lumMod val="50000"/>
                    <a:lumOff val="50000"/>
                  </a:schemeClr>
                </a:solidFill>
              </a:rPr>
              <a:t>Alimentación en los primeros años de la vida. </a:t>
            </a:r>
            <a:br>
              <a:rPr lang="es-ES" sz="3200" dirty="0">
                <a:solidFill>
                  <a:schemeClr val="tx1">
                    <a:lumMod val="50000"/>
                    <a:lumOff val="50000"/>
                  </a:schemeClr>
                </a:solidFill>
              </a:rPr>
            </a:br>
            <a:r>
              <a:rPr lang="es-ES" sz="3200" dirty="0" smtClean="0">
                <a:solidFill>
                  <a:schemeClr val="tx1">
                    <a:lumMod val="50000"/>
                    <a:lumOff val="50000"/>
                  </a:schemeClr>
                </a:solidFill>
              </a:rPr>
              <a:t>Dietas de emergencia</a:t>
            </a:r>
            <a:r>
              <a:rPr lang="es-ES" sz="3200" dirty="0">
                <a:solidFill>
                  <a:schemeClr val="tx1">
                    <a:lumMod val="50000"/>
                    <a:lumOff val="50000"/>
                  </a:schemeClr>
                </a:solidFill>
              </a:rPr>
              <a:t>.</a:t>
            </a:r>
          </a:p>
        </p:txBody>
      </p:sp>
      <p:pic>
        <p:nvPicPr>
          <p:cNvPr id="6" name="Picture 2" descr="MetabERN: European Refence Network for Hereditary Metabolic Disorders">
            <a:extLst>
              <a:ext uri="{FF2B5EF4-FFF2-40B4-BE49-F238E27FC236}">
                <a16:creationId xmlns:a16="http://schemas.microsoft.com/office/drawing/2014/main" xmlns="" id="{F47C37D6-1ACE-E47B-A442-C6FD4441DD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654"/>
          <a:stretch/>
        </p:blipFill>
        <p:spPr bwMode="auto">
          <a:xfrm>
            <a:off x="8661262" y="5989072"/>
            <a:ext cx="1482380" cy="68798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9">
            <a:extLst>
              <a:ext uri="{FF2B5EF4-FFF2-40B4-BE49-F238E27FC236}">
                <a16:creationId xmlns:a16="http://schemas.microsoft.com/office/drawing/2014/main" xmlns="" id="{D6E2D6DC-DECE-C93A-16E2-1A1A71390692}"/>
              </a:ext>
            </a:extLst>
          </p:cNvPr>
          <p:cNvPicPr>
            <a:picLocks noChangeAspect="1"/>
          </p:cNvPicPr>
          <p:nvPr/>
        </p:nvPicPr>
        <p:blipFill rotWithShape="1">
          <a:blip r:embed="rId3"/>
          <a:srcRect l="8668" t="40058" r="14600" b="4489"/>
          <a:stretch/>
        </p:blipFill>
        <p:spPr>
          <a:xfrm>
            <a:off x="6988480" y="5947878"/>
            <a:ext cx="1327116" cy="709209"/>
          </a:xfrm>
          <a:prstGeom prst="rect">
            <a:avLst/>
          </a:prstGeom>
        </p:spPr>
      </p:pic>
      <p:pic>
        <p:nvPicPr>
          <p:cNvPr id="8" name="Picture 20">
            <a:extLst>
              <a:ext uri="{FF2B5EF4-FFF2-40B4-BE49-F238E27FC236}">
                <a16:creationId xmlns:a16="http://schemas.microsoft.com/office/drawing/2014/main" xmlns="" id="{6406E5F5-719A-DF61-E67D-FBC0F139530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25" t="20833" r="25000" b="50005"/>
          <a:stretch/>
        </p:blipFill>
        <p:spPr bwMode="auto">
          <a:xfrm>
            <a:off x="10349595" y="6003911"/>
            <a:ext cx="1517568" cy="70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magine 9">
            <a:extLst>
              <a:ext uri="{FF2B5EF4-FFF2-40B4-BE49-F238E27FC236}">
                <a16:creationId xmlns:a16="http://schemas.microsoft.com/office/drawing/2014/main" xmlns="" id="{565A9AAE-9ED4-C220-5BA3-4BC8FE350323}"/>
              </a:ext>
            </a:extLst>
          </p:cNvPr>
          <p:cNvPicPr>
            <a:picLocks noChangeAspect="1"/>
          </p:cNvPicPr>
          <p:nvPr/>
        </p:nvPicPr>
        <p:blipFill rotWithShape="1">
          <a:blip r:embed="rId3"/>
          <a:srcRect b="64291"/>
          <a:stretch/>
        </p:blipFill>
        <p:spPr>
          <a:xfrm>
            <a:off x="5542547" y="213949"/>
            <a:ext cx="2891867" cy="763618"/>
          </a:xfrm>
          <a:prstGeom prst="rect">
            <a:avLst/>
          </a:prstGeom>
        </p:spPr>
      </p:pic>
      <p:pic>
        <p:nvPicPr>
          <p:cNvPr id="13"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418" y="171126"/>
            <a:ext cx="3262354" cy="736475"/>
          </a:xfrm>
          <a:prstGeom prst="rect">
            <a:avLst/>
          </a:prstGeom>
        </p:spPr>
      </p:pic>
      <p:sp>
        <p:nvSpPr>
          <p:cNvPr id="15" name="Rectángulo 14"/>
          <p:cNvSpPr/>
          <p:nvPr/>
        </p:nvSpPr>
        <p:spPr>
          <a:xfrm>
            <a:off x="5636235" y="4199911"/>
            <a:ext cx="6483659" cy="47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p:cNvSpPr txBox="1"/>
          <p:nvPr/>
        </p:nvSpPr>
        <p:spPr>
          <a:xfrm>
            <a:off x="7183544" y="3384266"/>
            <a:ext cx="4649174" cy="1508105"/>
          </a:xfrm>
          <a:prstGeom prst="rect">
            <a:avLst/>
          </a:prstGeom>
          <a:noFill/>
        </p:spPr>
        <p:txBody>
          <a:bodyPr wrap="square" rtlCol="0">
            <a:spAutoFit/>
          </a:bodyPr>
          <a:lstStyle/>
          <a:p>
            <a:pPr algn="ctr"/>
            <a:r>
              <a:rPr lang="es-ES" b="1" dirty="0">
                <a:solidFill>
                  <a:srgbClr val="DB8863"/>
                </a:solidFill>
                <a:latin typeface="+mj-lt"/>
              </a:rPr>
              <a:t>Delia Barrio Carreras</a:t>
            </a:r>
          </a:p>
          <a:p>
            <a:pPr algn="ctr"/>
            <a:r>
              <a:rPr lang="es-ES" sz="1600" dirty="0">
                <a:solidFill>
                  <a:srgbClr val="DB8863"/>
                </a:solidFill>
                <a:latin typeface="+mj-lt"/>
              </a:rPr>
              <a:t>Dietista-Nutricionista</a:t>
            </a:r>
          </a:p>
          <a:p>
            <a:pPr algn="ctr">
              <a:spcBef>
                <a:spcPts val="600"/>
              </a:spcBef>
            </a:pPr>
            <a:r>
              <a:rPr lang="es-ES" sz="1600" dirty="0">
                <a:solidFill>
                  <a:srgbClr val="DB8863"/>
                </a:solidFill>
                <a:latin typeface="+mj-lt"/>
              </a:rPr>
              <a:t>Unidad Pediátrica de Enfermedades Mitocondriales - Metabólicas Hereditarias</a:t>
            </a:r>
          </a:p>
          <a:p>
            <a:pPr algn="ctr">
              <a:spcBef>
                <a:spcPts val="600"/>
              </a:spcBef>
            </a:pPr>
            <a:r>
              <a:rPr lang="es-ES" sz="1600" dirty="0">
                <a:solidFill>
                  <a:srgbClr val="DB8863"/>
                </a:solidFill>
                <a:latin typeface="+mj-lt"/>
              </a:rPr>
              <a:t>Hospital 12 de Octubre </a:t>
            </a:r>
          </a:p>
        </p:txBody>
      </p:sp>
      <p:sp>
        <p:nvSpPr>
          <p:cNvPr id="12" name="Rectángulo 11">
            <a:extLst>
              <a:ext uri="{FF2B5EF4-FFF2-40B4-BE49-F238E27FC236}">
                <a16:creationId xmlns:a16="http://schemas.microsoft.com/office/drawing/2014/main" xmlns="" id="{75CA1921-55A4-B37D-8883-A758F71E8654}"/>
              </a:ext>
            </a:extLst>
          </p:cNvPr>
          <p:cNvSpPr/>
          <p:nvPr/>
        </p:nvSpPr>
        <p:spPr>
          <a:xfrm>
            <a:off x="1013012" y="3971365"/>
            <a:ext cx="4894729" cy="7575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Picture 2">
            <a:extLst>
              <a:ext uri="{FF2B5EF4-FFF2-40B4-BE49-F238E27FC236}">
                <a16:creationId xmlns:a16="http://schemas.microsoft.com/office/drawing/2014/main" xmlns="" id="{CB9DA049-77F9-F737-EAB0-66FE43C23F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6" y="898881"/>
            <a:ext cx="7085126" cy="515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892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600" b="1" dirty="0">
                <a:solidFill>
                  <a:schemeClr val="accent1">
                    <a:lumMod val="60000"/>
                    <a:lumOff val="40000"/>
                  </a:schemeClr>
                </a:solidFill>
              </a:rPr>
              <a:t>Fórmulas</a:t>
            </a:r>
            <a:r>
              <a:rPr lang="es-ES" dirty="0" smtClean="0"/>
              <a:t> </a:t>
            </a:r>
            <a:r>
              <a:rPr lang="es-ES" sz="3600" b="1" dirty="0">
                <a:solidFill>
                  <a:schemeClr val="accent1">
                    <a:lumMod val="60000"/>
                    <a:lumOff val="40000"/>
                  </a:schemeClr>
                </a:solidFill>
              </a:rPr>
              <a:t>proteicas exentas en lisina</a:t>
            </a:r>
          </a:p>
        </p:txBody>
      </p:sp>
      <p:graphicFrame>
        <p:nvGraphicFramePr>
          <p:cNvPr id="4" name="Tabla 3">
            <a:extLst>
              <a:ext uri="{FF2B5EF4-FFF2-40B4-BE49-F238E27FC236}">
                <a16:creationId xmlns:a16="http://schemas.microsoft.com/office/drawing/2014/main" xmlns="" id="{65BA40DD-98CA-BC43-B2D7-6599BD4D5234}"/>
              </a:ext>
            </a:extLst>
          </p:cNvPr>
          <p:cNvGraphicFramePr>
            <a:graphicFrameLocks noGrp="1"/>
          </p:cNvGraphicFramePr>
          <p:nvPr>
            <p:extLst>
              <p:ext uri="{D42A27DB-BD31-4B8C-83A1-F6EECF244321}">
                <p14:modId xmlns:p14="http://schemas.microsoft.com/office/powerpoint/2010/main" val="847326559"/>
              </p:ext>
            </p:extLst>
          </p:nvPr>
        </p:nvGraphicFramePr>
        <p:xfrm>
          <a:off x="257415" y="1860660"/>
          <a:ext cx="11483136" cy="3139600"/>
        </p:xfrm>
        <a:graphic>
          <a:graphicData uri="http://schemas.openxmlformats.org/drawingml/2006/table">
            <a:tbl>
              <a:tblPr firstRow="1" bandRow="1">
                <a:tableStyleId>{C083E6E3-FA7D-4D7B-A595-EF9225AFEA82}</a:tableStyleId>
              </a:tblPr>
              <a:tblGrid>
                <a:gridCol w="1837121">
                  <a:extLst>
                    <a:ext uri="{9D8B030D-6E8A-4147-A177-3AD203B41FA5}">
                      <a16:colId xmlns:a16="http://schemas.microsoft.com/office/drawing/2014/main" xmlns="" val="2784393371"/>
                    </a:ext>
                  </a:extLst>
                </a:gridCol>
                <a:gridCol w="1134348">
                  <a:extLst>
                    <a:ext uri="{9D8B030D-6E8A-4147-A177-3AD203B41FA5}">
                      <a16:colId xmlns:a16="http://schemas.microsoft.com/office/drawing/2014/main" xmlns="" val="3108692505"/>
                    </a:ext>
                  </a:extLst>
                </a:gridCol>
                <a:gridCol w="1134348">
                  <a:extLst>
                    <a:ext uri="{9D8B030D-6E8A-4147-A177-3AD203B41FA5}">
                      <a16:colId xmlns:a16="http://schemas.microsoft.com/office/drawing/2014/main" xmlns="" val="20001"/>
                    </a:ext>
                  </a:extLst>
                </a:gridCol>
                <a:gridCol w="2442159">
                  <a:extLst>
                    <a:ext uri="{9D8B030D-6E8A-4147-A177-3AD203B41FA5}">
                      <a16:colId xmlns:a16="http://schemas.microsoft.com/office/drawing/2014/main" xmlns="" val="20002"/>
                    </a:ext>
                  </a:extLst>
                </a:gridCol>
                <a:gridCol w="1127272">
                  <a:extLst>
                    <a:ext uri="{9D8B030D-6E8A-4147-A177-3AD203B41FA5}">
                      <a16:colId xmlns:a16="http://schemas.microsoft.com/office/drawing/2014/main" xmlns="" val="3117912941"/>
                    </a:ext>
                  </a:extLst>
                </a:gridCol>
                <a:gridCol w="1127272">
                  <a:extLst>
                    <a:ext uri="{9D8B030D-6E8A-4147-A177-3AD203B41FA5}">
                      <a16:colId xmlns:a16="http://schemas.microsoft.com/office/drawing/2014/main" xmlns="" val="1472859664"/>
                    </a:ext>
                  </a:extLst>
                </a:gridCol>
                <a:gridCol w="1340308">
                  <a:extLst>
                    <a:ext uri="{9D8B030D-6E8A-4147-A177-3AD203B41FA5}">
                      <a16:colId xmlns:a16="http://schemas.microsoft.com/office/drawing/2014/main" xmlns="" val="2741937279"/>
                    </a:ext>
                  </a:extLst>
                </a:gridCol>
                <a:gridCol w="1340308">
                  <a:extLst>
                    <a:ext uri="{9D8B030D-6E8A-4147-A177-3AD203B41FA5}">
                      <a16:colId xmlns:a16="http://schemas.microsoft.com/office/drawing/2014/main" xmlns="" val="523557285"/>
                    </a:ext>
                  </a:extLst>
                </a:gridCol>
              </a:tblGrid>
              <a:tr h="318129">
                <a:tc>
                  <a:txBody>
                    <a:bodyPr/>
                    <a:lstStyle/>
                    <a:p>
                      <a:pPr algn="ctr"/>
                      <a:r>
                        <a:rPr lang="es-ES" sz="1600" dirty="0" smtClean="0">
                          <a:solidFill>
                            <a:srgbClr val="9BA690"/>
                          </a:solidFill>
                          <a:latin typeface="+mj-lt"/>
                        </a:rPr>
                        <a:t>Nombre comercial</a:t>
                      </a:r>
                      <a:endParaRPr lang="es-ES" sz="1600" dirty="0">
                        <a:solidFill>
                          <a:srgbClr val="9BA690"/>
                        </a:solidFill>
                        <a:latin typeface="+mj-lt"/>
                      </a:endParaRPr>
                    </a:p>
                  </a:txBody>
                  <a:tcPr marL="91466" marR="91466" marT="45736" marB="45736" anchor="ctr"/>
                </a:tc>
                <a:tc>
                  <a:txBody>
                    <a:bodyPr/>
                    <a:lstStyle/>
                    <a:p>
                      <a:pPr algn="ctr"/>
                      <a:r>
                        <a:rPr lang="es-ES" sz="1600" dirty="0" smtClean="0">
                          <a:solidFill>
                            <a:srgbClr val="9BA690"/>
                          </a:solidFill>
                          <a:latin typeface="+mj-lt"/>
                        </a:rPr>
                        <a:t>Indicación</a:t>
                      </a:r>
                      <a:endParaRPr lang="es-ES" sz="1600" dirty="0">
                        <a:solidFill>
                          <a:srgbClr val="9BA690"/>
                        </a:solidFill>
                        <a:latin typeface="+mj-lt"/>
                      </a:endParaRPr>
                    </a:p>
                  </a:txBody>
                  <a:tcPr marL="91466" marR="91466" marT="45736" marB="45736" anchor="ctr"/>
                </a:tc>
                <a:tc>
                  <a:txBody>
                    <a:bodyPr/>
                    <a:lstStyle/>
                    <a:p>
                      <a:pPr algn="ctr"/>
                      <a:r>
                        <a:rPr lang="es-ES" sz="1600" dirty="0">
                          <a:solidFill>
                            <a:srgbClr val="9BA690"/>
                          </a:solidFill>
                          <a:latin typeface="+mj-lt"/>
                        </a:rPr>
                        <a:t>Laboratorio</a:t>
                      </a:r>
                    </a:p>
                  </a:txBody>
                  <a:tcPr marL="91466" marR="91466" marT="45736" marB="45736" anchor="ctr"/>
                </a:tc>
                <a:tc>
                  <a:txBody>
                    <a:bodyPr/>
                    <a:lstStyle/>
                    <a:p>
                      <a:pPr algn="ctr"/>
                      <a:r>
                        <a:rPr lang="es-ES" sz="1600" dirty="0">
                          <a:solidFill>
                            <a:srgbClr val="9BA690"/>
                          </a:solidFill>
                          <a:latin typeface="+mj-lt"/>
                        </a:rPr>
                        <a:t>Dosificación</a:t>
                      </a:r>
                    </a:p>
                  </a:txBody>
                  <a:tcPr marL="91466" marR="91466" marT="45736" marB="45736" anchor="ctr"/>
                </a:tc>
                <a:tc>
                  <a:txBody>
                    <a:bodyPr/>
                    <a:lstStyle/>
                    <a:p>
                      <a:pPr algn="ctr"/>
                      <a:r>
                        <a:rPr lang="es-ES" sz="1600" dirty="0">
                          <a:solidFill>
                            <a:srgbClr val="9BA690"/>
                          </a:solidFill>
                          <a:latin typeface="+mj-lt"/>
                        </a:rPr>
                        <a:t>Calorías por</a:t>
                      </a:r>
                      <a:r>
                        <a:rPr lang="es-ES" sz="1600" baseline="0" dirty="0">
                          <a:solidFill>
                            <a:srgbClr val="9BA690"/>
                          </a:solidFill>
                          <a:latin typeface="+mj-lt"/>
                        </a:rPr>
                        <a:t> </a:t>
                      </a:r>
                      <a:r>
                        <a:rPr lang="es-ES" sz="1600" dirty="0" smtClean="0">
                          <a:solidFill>
                            <a:srgbClr val="9BA690"/>
                          </a:solidFill>
                          <a:latin typeface="+mj-lt"/>
                        </a:rPr>
                        <a:t>100g</a:t>
                      </a:r>
                      <a:endParaRPr lang="es-ES" sz="1600" dirty="0">
                        <a:solidFill>
                          <a:srgbClr val="9BA690"/>
                        </a:solidFill>
                        <a:latin typeface="+mj-lt"/>
                      </a:endParaRPr>
                    </a:p>
                  </a:txBody>
                  <a:tcPr marL="91466" marR="91466" marT="45736" marB="45736" anchor="ctr"/>
                </a:tc>
                <a:tc>
                  <a:txBody>
                    <a:bodyPr/>
                    <a:lstStyle/>
                    <a:p>
                      <a:pPr algn="ctr"/>
                      <a:r>
                        <a:rPr lang="es-ES" sz="1600" dirty="0" err="1" smtClean="0">
                          <a:solidFill>
                            <a:srgbClr val="9BA690"/>
                          </a:solidFill>
                          <a:latin typeface="+mj-lt"/>
                        </a:rPr>
                        <a:t>EqP</a:t>
                      </a:r>
                      <a:r>
                        <a:rPr lang="es-ES" sz="1600" dirty="0" smtClean="0">
                          <a:solidFill>
                            <a:srgbClr val="9BA690"/>
                          </a:solidFill>
                          <a:latin typeface="+mj-lt"/>
                        </a:rPr>
                        <a:t> por 100g</a:t>
                      </a:r>
                      <a:endParaRPr lang="es-ES" sz="1600" dirty="0">
                        <a:solidFill>
                          <a:srgbClr val="9BA690"/>
                        </a:solidFill>
                        <a:latin typeface="+mj-lt"/>
                      </a:endParaRPr>
                    </a:p>
                  </a:txBody>
                  <a:tcPr marL="91466" marR="91466" marT="45736" marB="45736" anchor="ctr"/>
                </a:tc>
                <a:tc>
                  <a:txBody>
                    <a:bodyPr/>
                    <a:lstStyle/>
                    <a:p>
                      <a:pPr algn="ctr"/>
                      <a:r>
                        <a:rPr lang="es-ES" sz="1600" dirty="0">
                          <a:solidFill>
                            <a:srgbClr val="9BA690"/>
                          </a:solidFill>
                          <a:latin typeface="+mj-lt"/>
                        </a:rPr>
                        <a:t>Calorías por </a:t>
                      </a:r>
                      <a:r>
                        <a:rPr lang="es-ES" sz="1600" dirty="0" smtClean="0">
                          <a:solidFill>
                            <a:srgbClr val="9BA690"/>
                          </a:solidFill>
                          <a:latin typeface="+mj-lt"/>
                        </a:rPr>
                        <a:t>cacito / sobre</a:t>
                      </a:r>
                      <a:endParaRPr lang="es-ES" sz="1600" dirty="0">
                        <a:solidFill>
                          <a:srgbClr val="9BA690"/>
                        </a:solidFill>
                        <a:latin typeface="+mj-lt"/>
                      </a:endParaRPr>
                    </a:p>
                  </a:txBody>
                  <a:tcPr marL="91466" marR="91466" marT="45736" marB="45736" anchor="ctr"/>
                </a:tc>
                <a:tc>
                  <a:txBody>
                    <a:bodyPr/>
                    <a:lstStyle/>
                    <a:p>
                      <a:pPr algn="ctr"/>
                      <a:r>
                        <a:rPr lang="es-ES" sz="1600" dirty="0" err="1" smtClean="0">
                          <a:solidFill>
                            <a:srgbClr val="9BA690"/>
                          </a:solidFill>
                          <a:latin typeface="+mj-lt"/>
                        </a:rPr>
                        <a:t>EqP</a:t>
                      </a:r>
                      <a:r>
                        <a:rPr lang="es-ES" sz="1600" dirty="0" smtClean="0">
                          <a:solidFill>
                            <a:srgbClr val="9BA690"/>
                          </a:solidFill>
                          <a:latin typeface="+mj-lt"/>
                        </a:rPr>
                        <a:t> por cacito/sobre</a:t>
                      </a:r>
                      <a:endParaRPr lang="es-ES" sz="1600" dirty="0">
                        <a:solidFill>
                          <a:srgbClr val="9BA690"/>
                        </a:solidFill>
                        <a:latin typeface="+mj-lt"/>
                      </a:endParaRPr>
                    </a:p>
                  </a:txBody>
                  <a:tcPr marL="91466" marR="91466" marT="45736" marB="45736" anchor="ctr"/>
                </a:tc>
                <a:extLst>
                  <a:ext uri="{0D108BD9-81ED-4DB2-BD59-A6C34878D82A}">
                    <a16:rowId xmlns:a16="http://schemas.microsoft.com/office/drawing/2014/main" xmlns="" val="3877864995"/>
                  </a:ext>
                </a:extLst>
              </a:tr>
              <a:tr h="318129">
                <a:tc>
                  <a:txBody>
                    <a:bodyPr/>
                    <a:lstStyle/>
                    <a:p>
                      <a:pPr algn="ctr"/>
                      <a:r>
                        <a:rPr lang="es-ES" sz="1600" dirty="0" smtClean="0">
                          <a:solidFill>
                            <a:schemeClr val="tx1">
                              <a:lumMod val="65000"/>
                              <a:lumOff val="35000"/>
                            </a:schemeClr>
                          </a:solidFill>
                          <a:latin typeface="+mj-lt"/>
                        </a:rPr>
                        <a:t>GA1 </a:t>
                      </a:r>
                      <a:r>
                        <a:rPr lang="es-ES" sz="1600" dirty="0" err="1" smtClean="0">
                          <a:solidFill>
                            <a:schemeClr val="tx1">
                              <a:lumMod val="65000"/>
                              <a:lumOff val="35000"/>
                            </a:schemeClr>
                          </a:solidFill>
                          <a:latin typeface="+mj-lt"/>
                        </a:rPr>
                        <a:t>Anamix</a:t>
                      </a:r>
                      <a:r>
                        <a:rPr lang="es-ES" sz="1600" dirty="0" smtClean="0">
                          <a:solidFill>
                            <a:schemeClr val="tx1">
                              <a:lumMod val="65000"/>
                              <a:lumOff val="35000"/>
                            </a:schemeClr>
                          </a:solidFill>
                          <a:latin typeface="+mj-lt"/>
                        </a:rPr>
                        <a:t> </a:t>
                      </a:r>
                      <a:r>
                        <a:rPr lang="es-ES" sz="1600" dirty="0" err="1" smtClean="0">
                          <a:solidFill>
                            <a:schemeClr val="tx1">
                              <a:lumMod val="65000"/>
                              <a:lumOff val="35000"/>
                            </a:schemeClr>
                          </a:solidFill>
                          <a:latin typeface="+mj-lt"/>
                        </a:rPr>
                        <a:t>Infant</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smtClean="0">
                          <a:solidFill>
                            <a:schemeClr val="tx1">
                              <a:lumMod val="65000"/>
                              <a:lumOff val="35000"/>
                            </a:schemeClr>
                          </a:solidFill>
                          <a:latin typeface="+mj-lt"/>
                        </a:rPr>
                        <a:t>0-12 meses</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smtClean="0">
                          <a:solidFill>
                            <a:schemeClr val="tx1">
                              <a:lumMod val="65000"/>
                              <a:lumOff val="35000"/>
                            </a:schemeClr>
                          </a:solidFill>
                          <a:latin typeface="+mj-lt"/>
                        </a:rPr>
                        <a:t>Nutricia</a:t>
                      </a:r>
                      <a:endParaRPr lang="es-ES" sz="1600" dirty="0">
                        <a:solidFill>
                          <a:schemeClr val="tx1">
                            <a:lumMod val="65000"/>
                            <a:lumOff val="35000"/>
                          </a:schemeClr>
                        </a:solidFill>
                        <a:latin typeface="+mj-lt"/>
                      </a:endParaRPr>
                    </a:p>
                  </a:txBody>
                  <a:tcPr marL="91466" marR="91466" marT="45736" marB="45736" anchor="ctr"/>
                </a:tc>
                <a:tc>
                  <a:txBody>
                    <a:bodyPr/>
                    <a:lstStyle/>
                    <a:p>
                      <a:pPr marL="0" algn="l" defTabSz="914400" rtl="0" eaLnBrk="1" latinLnBrk="0" hangingPunct="1"/>
                      <a:r>
                        <a:rPr lang="es-ES" sz="1600" kern="1200" dirty="0" smtClean="0">
                          <a:solidFill>
                            <a:schemeClr val="tx1">
                              <a:lumMod val="65000"/>
                              <a:lumOff val="35000"/>
                            </a:schemeClr>
                          </a:solidFill>
                          <a:latin typeface="+mj-lt"/>
                          <a:ea typeface="+mn-ea"/>
                          <a:cs typeface="+mn-cs"/>
                        </a:rPr>
                        <a:t>Cacito dosificador de 5g</a:t>
                      </a:r>
                    </a:p>
                    <a:p>
                      <a:pPr marL="0" algn="l" defTabSz="914400" rtl="0" eaLnBrk="1" latinLnBrk="0" hangingPunct="1"/>
                      <a:r>
                        <a:rPr lang="es-ES" sz="1600" kern="1200" dirty="0" smtClean="0">
                          <a:solidFill>
                            <a:schemeClr val="tx1">
                              <a:lumMod val="65000"/>
                              <a:lumOff val="35000"/>
                            </a:schemeClr>
                          </a:solidFill>
                          <a:latin typeface="+mj-lt"/>
                          <a:ea typeface="+mn-ea"/>
                          <a:cs typeface="+mn-cs"/>
                        </a:rPr>
                        <a:t>1 cacito en 30 ml de agua</a:t>
                      </a:r>
                      <a:endParaRPr lang="es-ES" sz="1600" kern="1200" dirty="0">
                        <a:solidFill>
                          <a:schemeClr val="tx1">
                            <a:lumMod val="65000"/>
                            <a:lumOff val="35000"/>
                          </a:schemeClr>
                        </a:solidFill>
                        <a:latin typeface="+mj-lt"/>
                        <a:ea typeface="+mn-ea"/>
                        <a:cs typeface="+mn-cs"/>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466</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13,1 g</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23,3</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0,65</a:t>
                      </a:r>
                      <a:endParaRPr lang="es-ES" sz="1600" dirty="0">
                        <a:solidFill>
                          <a:schemeClr val="tx1">
                            <a:lumMod val="65000"/>
                            <a:lumOff val="35000"/>
                          </a:schemeClr>
                        </a:solidFill>
                        <a:latin typeface="+mj-lt"/>
                      </a:endParaRPr>
                    </a:p>
                  </a:txBody>
                  <a:tcPr marL="91466" marR="91466" marT="45736" marB="45736" anchor="ctr"/>
                </a:tc>
                <a:extLst>
                  <a:ext uri="{0D108BD9-81ED-4DB2-BD59-A6C34878D82A}">
                    <a16:rowId xmlns:a16="http://schemas.microsoft.com/office/drawing/2014/main" xmlns="" val="3970933026"/>
                  </a:ext>
                </a:extLst>
              </a:tr>
              <a:tr h="449115">
                <a:tc>
                  <a:txBody>
                    <a:bodyPr/>
                    <a:lstStyle/>
                    <a:p>
                      <a:pPr algn="ctr"/>
                      <a:r>
                        <a:rPr lang="es-ES" sz="1600" dirty="0" smtClean="0">
                          <a:solidFill>
                            <a:schemeClr val="tx1">
                              <a:lumMod val="65000"/>
                              <a:lumOff val="35000"/>
                            </a:schemeClr>
                          </a:solidFill>
                          <a:latin typeface="+mj-lt"/>
                        </a:rPr>
                        <a:t>GA1 </a:t>
                      </a:r>
                      <a:r>
                        <a:rPr lang="es-ES" sz="1600" dirty="0" err="1" smtClean="0">
                          <a:solidFill>
                            <a:schemeClr val="tx1">
                              <a:lumMod val="65000"/>
                              <a:lumOff val="35000"/>
                            </a:schemeClr>
                          </a:solidFill>
                          <a:latin typeface="+mj-lt"/>
                        </a:rPr>
                        <a:t>Anamix</a:t>
                      </a:r>
                      <a:r>
                        <a:rPr lang="es-ES" sz="1600" dirty="0" smtClean="0">
                          <a:solidFill>
                            <a:schemeClr val="tx1">
                              <a:lumMod val="65000"/>
                              <a:lumOff val="35000"/>
                            </a:schemeClr>
                          </a:solidFill>
                          <a:latin typeface="+mj-lt"/>
                        </a:rPr>
                        <a:t> Junior</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smtClean="0">
                          <a:solidFill>
                            <a:schemeClr val="tx1">
                              <a:lumMod val="65000"/>
                              <a:lumOff val="35000"/>
                            </a:schemeClr>
                          </a:solidFill>
                          <a:latin typeface="+mj-lt"/>
                        </a:rPr>
                        <a:t>1-10 años</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smtClean="0">
                          <a:solidFill>
                            <a:schemeClr val="tx1">
                              <a:lumMod val="65000"/>
                              <a:lumOff val="35000"/>
                            </a:schemeClr>
                          </a:solidFill>
                          <a:latin typeface="+mj-lt"/>
                        </a:rPr>
                        <a:t>Nutricia</a:t>
                      </a:r>
                      <a:endParaRPr lang="es-ES" sz="1600" dirty="0">
                        <a:solidFill>
                          <a:schemeClr val="tx1">
                            <a:lumMod val="65000"/>
                            <a:lumOff val="35000"/>
                          </a:schemeClr>
                        </a:solidFill>
                        <a:latin typeface="+mj-lt"/>
                      </a:endParaRPr>
                    </a:p>
                  </a:txBody>
                  <a:tcPr marL="91466" marR="91466" marT="45736" marB="45736" anchor="ctr"/>
                </a:tc>
                <a:tc>
                  <a:txBody>
                    <a:bodyPr/>
                    <a:lstStyle/>
                    <a:p>
                      <a:pPr marL="0" algn="l" defTabSz="914400" rtl="0" eaLnBrk="1" latinLnBrk="0" hangingPunct="1"/>
                      <a:r>
                        <a:rPr lang="es-ES" sz="1600" kern="1200" dirty="0" smtClean="0">
                          <a:solidFill>
                            <a:schemeClr val="tx1">
                              <a:lumMod val="65000"/>
                              <a:lumOff val="35000"/>
                            </a:schemeClr>
                          </a:solidFill>
                          <a:latin typeface="+mj-lt"/>
                          <a:ea typeface="+mn-ea"/>
                          <a:cs typeface="+mn-cs"/>
                        </a:rPr>
                        <a:t>Cacito dosificador de 9g</a:t>
                      </a:r>
                    </a:p>
                    <a:p>
                      <a:pPr marL="0" algn="l" defTabSz="914400" rtl="0" eaLnBrk="1" latinLnBrk="0" hangingPunct="1"/>
                      <a:r>
                        <a:rPr lang="es-ES" sz="1600" kern="1200" dirty="0" smtClean="0">
                          <a:solidFill>
                            <a:schemeClr val="tx1">
                              <a:lumMod val="65000"/>
                              <a:lumOff val="35000"/>
                            </a:schemeClr>
                          </a:solidFill>
                          <a:latin typeface="+mj-lt"/>
                          <a:ea typeface="+mn-ea"/>
                          <a:cs typeface="+mn-cs"/>
                        </a:rPr>
                        <a:t>4 cacitos en 100 ml de agua</a:t>
                      </a:r>
                    </a:p>
                  </a:txBody>
                  <a:tcPr marL="91466" marR="91466" marT="45736" marB="45736" anchor="ctr"/>
                </a:tc>
                <a:tc>
                  <a:txBody>
                    <a:bodyPr/>
                    <a:lstStyle/>
                    <a:p>
                      <a:pPr algn="ctr"/>
                      <a:r>
                        <a:rPr lang="es-ES" sz="1600" dirty="0" smtClean="0">
                          <a:solidFill>
                            <a:schemeClr val="tx1">
                              <a:lumMod val="65000"/>
                              <a:lumOff val="35000"/>
                            </a:schemeClr>
                          </a:solidFill>
                          <a:latin typeface="+mj-lt"/>
                        </a:rPr>
                        <a:t>367</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28 g</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33</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2,52</a:t>
                      </a:r>
                      <a:endParaRPr lang="es-ES" sz="1600" dirty="0">
                        <a:solidFill>
                          <a:schemeClr val="tx1">
                            <a:lumMod val="65000"/>
                            <a:lumOff val="35000"/>
                          </a:schemeClr>
                        </a:solidFill>
                        <a:latin typeface="+mj-lt"/>
                      </a:endParaRPr>
                    </a:p>
                  </a:txBody>
                  <a:tcPr marL="91466" marR="91466" marT="45736" marB="45736" anchor="ctr"/>
                </a:tc>
                <a:extLst>
                  <a:ext uri="{0D108BD9-81ED-4DB2-BD59-A6C34878D82A}">
                    <a16:rowId xmlns:a16="http://schemas.microsoft.com/office/drawing/2014/main" xmlns="" val="10002"/>
                  </a:ext>
                </a:extLst>
              </a:tr>
              <a:tr h="318129">
                <a:tc>
                  <a:txBody>
                    <a:bodyPr/>
                    <a:lstStyle/>
                    <a:p>
                      <a:pPr algn="ctr"/>
                      <a:r>
                        <a:rPr lang="es-ES" sz="1600" dirty="0" smtClean="0">
                          <a:solidFill>
                            <a:schemeClr val="tx1">
                              <a:lumMod val="65000"/>
                              <a:lumOff val="35000"/>
                            </a:schemeClr>
                          </a:solidFill>
                          <a:latin typeface="+mj-lt"/>
                        </a:rPr>
                        <a:t>GA explore 5</a:t>
                      </a:r>
                      <a:endParaRPr lang="es-ES" sz="1600" dirty="0">
                        <a:solidFill>
                          <a:schemeClr val="tx1">
                            <a:lumMod val="65000"/>
                            <a:lumOff val="35000"/>
                          </a:schemeClr>
                        </a:solidFill>
                        <a:latin typeface="+mj-lt"/>
                      </a:endParaRPr>
                    </a:p>
                  </a:txBody>
                  <a:tcPr marL="91466" marR="91466" marT="45736" marB="4573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solidFill>
                            <a:schemeClr val="tx1">
                              <a:lumMod val="65000"/>
                              <a:lumOff val="35000"/>
                            </a:schemeClr>
                          </a:solidFill>
                          <a:latin typeface="+mj-lt"/>
                        </a:rPr>
                        <a:t>6 meses – 5 años</a:t>
                      </a:r>
                      <a:endParaRPr lang="es-ES" sz="1600" dirty="0">
                        <a:solidFill>
                          <a:schemeClr val="tx1">
                            <a:lumMod val="65000"/>
                            <a:lumOff val="35000"/>
                          </a:schemeClr>
                        </a:solidFill>
                        <a:latin typeface="+mj-lt"/>
                      </a:endParaRPr>
                    </a:p>
                  </a:txBody>
                  <a:tcPr marL="91466" marR="91466" marT="45736" marB="4573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err="1" smtClean="0">
                          <a:solidFill>
                            <a:schemeClr val="tx1">
                              <a:lumMod val="65000"/>
                              <a:lumOff val="35000"/>
                            </a:schemeClr>
                          </a:solidFill>
                          <a:latin typeface="+mj-lt"/>
                        </a:rPr>
                        <a:t>Vitaflo</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smtClean="0">
                          <a:solidFill>
                            <a:schemeClr val="tx1">
                              <a:lumMod val="65000"/>
                              <a:lumOff val="35000"/>
                            </a:schemeClr>
                          </a:solidFill>
                          <a:latin typeface="+mj-lt"/>
                        </a:rPr>
                        <a:t>Sobre de 12,5 g</a:t>
                      </a:r>
                    </a:p>
                    <a:p>
                      <a:pPr algn="l"/>
                      <a:r>
                        <a:rPr lang="es-ES" sz="1600" dirty="0" smtClean="0">
                          <a:solidFill>
                            <a:schemeClr val="tx1">
                              <a:lumMod val="65000"/>
                              <a:lumOff val="35000"/>
                            </a:schemeClr>
                          </a:solidFill>
                          <a:latin typeface="+mj-lt"/>
                        </a:rPr>
                        <a:t>1 sobre en 12,5 ml de agua</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342</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40 g</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43</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5</a:t>
                      </a:r>
                      <a:endParaRPr lang="es-ES" sz="1600" dirty="0">
                        <a:solidFill>
                          <a:schemeClr val="tx1">
                            <a:lumMod val="65000"/>
                            <a:lumOff val="35000"/>
                          </a:schemeClr>
                        </a:solidFill>
                        <a:latin typeface="+mj-lt"/>
                      </a:endParaRPr>
                    </a:p>
                  </a:txBody>
                  <a:tcPr marL="91466" marR="91466" marT="45736" marB="45736" anchor="ctr"/>
                </a:tc>
                <a:extLst>
                  <a:ext uri="{0D108BD9-81ED-4DB2-BD59-A6C34878D82A}">
                    <a16:rowId xmlns:a16="http://schemas.microsoft.com/office/drawing/2014/main" xmlns="" val="1058386741"/>
                  </a:ext>
                </a:extLst>
              </a:tr>
              <a:tr h="318129">
                <a:tc>
                  <a:txBody>
                    <a:bodyPr/>
                    <a:lstStyle/>
                    <a:p>
                      <a:pPr algn="ctr"/>
                      <a:r>
                        <a:rPr lang="es-ES" sz="1600" dirty="0" smtClean="0">
                          <a:solidFill>
                            <a:schemeClr val="tx1">
                              <a:lumMod val="65000"/>
                              <a:lumOff val="35000"/>
                            </a:schemeClr>
                          </a:solidFill>
                          <a:latin typeface="+mj-lt"/>
                        </a:rPr>
                        <a:t>GA </a:t>
                      </a:r>
                      <a:r>
                        <a:rPr lang="es-ES" sz="1600" dirty="0" err="1" smtClean="0">
                          <a:solidFill>
                            <a:schemeClr val="tx1">
                              <a:lumMod val="65000"/>
                              <a:lumOff val="35000"/>
                            </a:schemeClr>
                          </a:solidFill>
                          <a:latin typeface="+mj-lt"/>
                        </a:rPr>
                        <a:t>express</a:t>
                      </a:r>
                      <a:r>
                        <a:rPr lang="es-ES" sz="1600" dirty="0" smtClean="0">
                          <a:solidFill>
                            <a:schemeClr val="tx1">
                              <a:lumMod val="65000"/>
                              <a:lumOff val="35000"/>
                            </a:schemeClr>
                          </a:solidFill>
                          <a:latin typeface="+mj-lt"/>
                        </a:rPr>
                        <a:t> 15 plus</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smtClean="0">
                          <a:solidFill>
                            <a:schemeClr val="tx1">
                              <a:lumMod val="65000"/>
                              <a:lumOff val="35000"/>
                            </a:schemeClr>
                          </a:solidFill>
                          <a:latin typeface="+mj-lt"/>
                        </a:rPr>
                        <a:t>&gt;</a:t>
                      </a:r>
                      <a:r>
                        <a:rPr lang="es-ES" sz="1600" baseline="0" dirty="0" smtClean="0">
                          <a:solidFill>
                            <a:schemeClr val="tx1">
                              <a:lumMod val="65000"/>
                              <a:lumOff val="35000"/>
                            </a:schemeClr>
                          </a:solidFill>
                          <a:latin typeface="+mj-lt"/>
                        </a:rPr>
                        <a:t> 3 años</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err="1" smtClean="0">
                          <a:solidFill>
                            <a:schemeClr val="tx1">
                              <a:lumMod val="65000"/>
                              <a:lumOff val="35000"/>
                            </a:schemeClr>
                          </a:solidFill>
                          <a:latin typeface="+mj-lt"/>
                        </a:rPr>
                        <a:t>Vitaflo</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smtClean="0">
                          <a:solidFill>
                            <a:schemeClr val="tx1">
                              <a:lumMod val="65000"/>
                              <a:lumOff val="35000"/>
                            </a:schemeClr>
                          </a:solidFill>
                          <a:latin typeface="+mj-lt"/>
                        </a:rPr>
                        <a:t>Sobre de 25g</a:t>
                      </a:r>
                    </a:p>
                    <a:p>
                      <a:pPr algn="l"/>
                      <a:r>
                        <a:rPr lang="es-ES" sz="1600" dirty="0" smtClean="0">
                          <a:solidFill>
                            <a:schemeClr val="tx1">
                              <a:lumMod val="65000"/>
                              <a:lumOff val="35000"/>
                            </a:schemeClr>
                          </a:solidFill>
                          <a:latin typeface="+mj-lt"/>
                        </a:rPr>
                        <a:t>1 sobre en 20-80</a:t>
                      </a:r>
                      <a:r>
                        <a:rPr lang="es-ES" sz="1600" baseline="0" dirty="0" smtClean="0">
                          <a:solidFill>
                            <a:schemeClr val="tx1">
                              <a:lumMod val="65000"/>
                              <a:lumOff val="35000"/>
                            </a:schemeClr>
                          </a:solidFill>
                          <a:latin typeface="+mj-lt"/>
                        </a:rPr>
                        <a:t> ml de agua</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316</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60 g</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79</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smtClean="0">
                          <a:solidFill>
                            <a:schemeClr val="tx1">
                              <a:lumMod val="65000"/>
                              <a:lumOff val="35000"/>
                            </a:schemeClr>
                          </a:solidFill>
                          <a:latin typeface="+mj-lt"/>
                        </a:rPr>
                        <a:t>15</a:t>
                      </a:r>
                      <a:endParaRPr lang="es-ES" sz="1600" dirty="0">
                        <a:solidFill>
                          <a:schemeClr val="tx1">
                            <a:lumMod val="65000"/>
                            <a:lumOff val="35000"/>
                          </a:schemeClr>
                        </a:solidFill>
                        <a:latin typeface="+mj-lt"/>
                      </a:endParaRPr>
                    </a:p>
                  </a:txBody>
                  <a:tcPr marL="91466" marR="91466" marT="45736" marB="45736" anchor="ctr"/>
                </a:tc>
                <a:extLst>
                  <a:ext uri="{0D108BD9-81ED-4DB2-BD59-A6C34878D82A}">
                    <a16:rowId xmlns:a16="http://schemas.microsoft.com/office/drawing/2014/main" xmlns="" val="10004"/>
                  </a:ext>
                </a:extLst>
              </a:tr>
            </a:tbl>
          </a:graphicData>
        </a:graphic>
      </p:graphicFrame>
      <p:pic>
        <p:nvPicPr>
          <p:cNvPr id="1026" name="Picture 2" descr="GA1 Anamix Infant Formula en Polvo 400 gr Nutricia"/>
          <p:cNvPicPr>
            <a:picLocks noChangeAspect="1" noChangeArrowheads="1"/>
          </p:cNvPicPr>
          <p:nvPr/>
        </p:nvPicPr>
        <p:blipFill rotWithShape="1">
          <a:blip r:embed="rId2">
            <a:extLst>
              <a:ext uri="{28A0092B-C50C-407E-A947-70E740481C1C}">
                <a14:useLocalDpi xmlns:a14="http://schemas.microsoft.com/office/drawing/2010/main" val="0"/>
              </a:ext>
            </a:extLst>
          </a:blip>
          <a:srcRect l="23826" t="14108" r="21755" b="11206"/>
          <a:stretch/>
        </p:blipFill>
        <p:spPr bwMode="auto">
          <a:xfrm>
            <a:off x="3247156" y="5000259"/>
            <a:ext cx="1367976" cy="1877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 express™ | +3 años | Vitaflo España"/>
          <p:cNvPicPr>
            <a:picLocks noChangeAspect="1" noChangeArrowheads="1"/>
          </p:cNvPicPr>
          <p:nvPr/>
        </p:nvPicPr>
        <p:blipFill rotWithShape="1">
          <a:blip r:embed="rId3">
            <a:extLst>
              <a:ext uri="{28A0092B-C50C-407E-A947-70E740481C1C}">
                <a14:useLocalDpi xmlns:a14="http://schemas.microsoft.com/office/drawing/2010/main" val="0"/>
              </a:ext>
            </a:extLst>
          </a:blip>
          <a:srcRect l="34472" t="6065" r="29650" b="7500"/>
          <a:stretch/>
        </p:blipFill>
        <p:spPr bwMode="auto">
          <a:xfrm>
            <a:off x="10084279" y="4615939"/>
            <a:ext cx="849015" cy="22420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iduria Glutárica Tipo 1 (GA1) | Vitaflo España"/>
          <p:cNvPicPr>
            <a:picLocks noChangeAspect="1" noChangeArrowheads="1"/>
          </p:cNvPicPr>
          <p:nvPr/>
        </p:nvPicPr>
        <p:blipFill rotWithShape="1">
          <a:blip r:embed="rId4">
            <a:extLst>
              <a:ext uri="{28A0092B-C50C-407E-A947-70E740481C1C}">
                <a14:useLocalDpi xmlns:a14="http://schemas.microsoft.com/office/drawing/2010/main" val="0"/>
              </a:ext>
            </a:extLst>
          </a:blip>
          <a:srcRect l="24821" r="27109"/>
          <a:stretch/>
        </p:blipFill>
        <p:spPr bwMode="auto">
          <a:xfrm>
            <a:off x="11138427" y="4684143"/>
            <a:ext cx="926821" cy="21134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 1 Anamix Junior Bote 400 Gr Sabor Neutro - Alimento Dietético Infantil"/>
          <p:cNvPicPr>
            <a:picLocks noChangeAspect="1" noChangeArrowheads="1"/>
          </p:cNvPicPr>
          <p:nvPr/>
        </p:nvPicPr>
        <p:blipFill rotWithShape="1">
          <a:blip r:embed="rId5">
            <a:extLst>
              <a:ext uri="{28A0092B-C50C-407E-A947-70E740481C1C}">
                <a14:useLocalDpi xmlns:a14="http://schemas.microsoft.com/office/drawing/2010/main" val="0"/>
              </a:ext>
            </a:extLst>
          </a:blip>
          <a:srcRect l="21108" t="11322" r="29386" b="15488"/>
          <a:stretch/>
        </p:blipFill>
        <p:spPr bwMode="auto">
          <a:xfrm>
            <a:off x="4787835" y="4937239"/>
            <a:ext cx="1457843" cy="192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138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xmlns="" id="{4C7157DC-3EE5-BBA2-0EC2-254D0C49FA64}"/>
              </a:ext>
            </a:extLst>
          </p:cNvPr>
          <p:cNvSpPr/>
          <p:nvPr/>
        </p:nvSpPr>
        <p:spPr>
          <a:xfrm>
            <a:off x="579120" y="1412240"/>
            <a:ext cx="10871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xmlns="" id="{DBC0BA7B-2378-F8BC-7126-2C8E953CAAA6}"/>
              </a:ext>
            </a:extLst>
          </p:cNvPr>
          <p:cNvSpPr/>
          <p:nvPr/>
        </p:nvSpPr>
        <p:spPr>
          <a:xfrm>
            <a:off x="1910080" y="995680"/>
            <a:ext cx="1310640" cy="13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xmlns="" id="{DBC0BA7B-2378-F8BC-7126-2C8E953CAAA6}"/>
              </a:ext>
            </a:extLst>
          </p:cNvPr>
          <p:cNvSpPr/>
          <p:nvPr/>
        </p:nvSpPr>
        <p:spPr>
          <a:xfrm>
            <a:off x="1775493" y="2964280"/>
            <a:ext cx="1110211" cy="123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2"/>
          <a:stretch>
            <a:fillRect/>
          </a:stretch>
        </p:blipFill>
        <p:spPr>
          <a:xfrm>
            <a:off x="54691" y="317237"/>
            <a:ext cx="6362705" cy="5417389"/>
          </a:xfrm>
          <a:prstGeom prst="rect">
            <a:avLst/>
          </a:prstGeom>
        </p:spPr>
      </p:pic>
      <p:pic>
        <p:nvPicPr>
          <p:cNvPr id="3" name="Imagen 2"/>
          <p:cNvPicPr>
            <a:picLocks noChangeAspect="1"/>
          </p:cNvPicPr>
          <p:nvPr/>
        </p:nvPicPr>
        <p:blipFill>
          <a:blip r:embed="rId3"/>
          <a:stretch>
            <a:fillRect/>
          </a:stretch>
        </p:blipFill>
        <p:spPr>
          <a:xfrm>
            <a:off x="6255352" y="2851099"/>
            <a:ext cx="6057418" cy="2031451"/>
          </a:xfrm>
          <a:prstGeom prst="rect">
            <a:avLst/>
          </a:prstGeom>
        </p:spPr>
      </p:pic>
      <p:sp>
        <p:nvSpPr>
          <p:cNvPr id="6" name="Rectángulo 5"/>
          <p:cNvSpPr/>
          <p:nvPr/>
        </p:nvSpPr>
        <p:spPr>
          <a:xfrm>
            <a:off x="1017917" y="1285336"/>
            <a:ext cx="1975449" cy="215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p:cNvSpPr/>
          <p:nvPr/>
        </p:nvSpPr>
        <p:spPr>
          <a:xfrm>
            <a:off x="787768" y="1547565"/>
            <a:ext cx="1975449" cy="11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5267627" y="1487180"/>
            <a:ext cx="1975449" cy="215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9875044" y="4521594"/>
            <a:ext cx="1975449" cy="215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15560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8677" y="1096786"/>
            <a:ext cx="7886700" cy="624026"/>
          </a:xfrm>
        </p:spPr>
        <p:txBody>
          <a:bodyPr>
            <a:normAutofit/>
          </a:bodyPr>
          <a:lstStyle/>
          <a:p>
            <a:r>
              <a:rPr lang="es-ES" sz="3600" b="1" dirty="0">
                <a:solidFill>
                  <a:schemeClr val="accent1">
                    <a:lumMod val="60000"/>
                    <a:lumOff val="40000"/>
                  </a:schemeClr>
                </a:solidFill>
              </a:rPr>
              <a:t>Manejo del régimen de emergencia</a:t>
            </a:r>
          </a:p>
        </p:txBody>
      </p:sp>
      <p:sp>
        <p:nvSpPr>
          <p:cNvPr id="3" name="Marcador de contenido 2"/>
          <p:cNvSpPr>
            <a:spLocks noGrp="1"/>
          </p:cNvSpPr>
          <p:nvPr>
            <p:ph idx="1"/>
          </p:nvPr>
        </p:nvSpPr>
        <p:spPr>
          <a:xfrm>
            <a:off x="4774368" y="2916960"/>
            <a:ext cx="6407523" cy="2194887"/>
          </a:xfrm>
        </p:spPr>
        <p:txBody>
          <a:bodyPr>
            <a:normAutofit fontScale="92500" lnSpcReduction="10000"/>
          </a:bodyPr>
          <a:lstStyle/>
          <a:p>
            <a:pPr marL="0" indent="0">
              <a:lnSpc>
                <a:spcPct val="130000"/>
              </a:lnSpc>
              <a:spcBef>
                <a:spcPts val="600"/>
              </a:spcBef>
              <a:buClr>
                <a:srgbClr val="FF9966"/>
              </a:buClr>
              <a:buNone/>
            </a:pPr>
            <a:r>
              <a:rPr lang="es-ES" sz="1600" dirty="0" smtClean="0">
                <a:solidFill>
                  <a:schemeClr val="tx1">
                    <a:lumMod val="65000"/>
                    <a:lumOff val="35000"/>
                  </a:schemeClr>
                </a:solidFill>
                <a:latin typeface="+mj-lt"/>
              </a:rPr>
              <a:t>Para </a:t>
            </a:r>
            <a:r>
              <a:rPr lang="es-ES" sz="1600" dirty="0">
                <a:solidFill>
                  <a:schemeClr val="tx1">
                    <a:lumMod val="65000"/>
                    <a:lumOff val="35000"/>
                  </a:schemeClr>
                </a:solidFill>
                <a:latin typeface="+mj-lt"/>
              </a:rPr>
              <a:t>el uso en domicilio. </a:t>
            </a:r>
          </a:p>
          <a:p>
            <a:pPr marL="271463" indent="-177800">
              <a:lnSpc>
                <a:spcPct val="130000"/>
              </a:lnSpc>
              <a:spcBef>
                <a:spcPts val="600"/>
              </a:spcBef>
              <a:buClr>
                <a:srgbClr val="FF9966"/>
              </a:buClr>
              <a:buFontTx/>
              <a:buChar char="-"/>
            </a:pPr>
            <a:r>
              <a:rPr lang="es-ES" sz="1600" dirty="0">
                <a:solidFill>
                  <a:schemeClr val="tx1">
                    <a:lumMod val="65000"/>
                    <a:lumOff val="35000"/>
                  </a:schemeClr>
                </a:solidFill>
                <a:latin typeface="+mj-lt"/>
              </a:rPr>
              <a:t>Instrucciones claras</a:t>
            </a:r>
          </a:p>
          <a:p>
            <a:pPr marL="271463" indent="-177800">
              <a:lnSpc>
                <a:spcPct val="130000"/>
              </a:lnSpc>
              <a:spcBef>
                <a:spcPts val="600"/>
              </a:spcBef>
              <a:buClr>
                <a:srgbClr val="FF9966"/>
              </a:buClr>
              <a:buFontTx/>
              <a:buChar char="-"/>
            </a:pPr>
            <a:r>
              <a:rPr lang="es-ES" sz="1600" dirty="0">
                <a:solidFill>
                  <a:schemeClr val="tx1">
                    <a:lumMod val="65000"/>
                    <a:lumOff val="35000"/>
                  </a:schemeClr>
                </a:solidFill>
                <a:latin typeface="+mj-lt"/>
              </a:rPr>
              <a:t>Contacto directo con la Unidad Metabólica (Médico / Nutricionista)</a:t>
            </a:r>
          </a:p>
          <a:p>
            <a:pPr marL="271463" indent="-177800">
              <a:lnSpc>
                <a:spcPct val="130000"/>
              </a:lnSpc>
              <a:spcBef>
                <a:spcPts val="600"/>
              </a:spcBef>
              <a:buClr>
                <a:srgbClr val="FF9966"/>
              </a:buClr>
              <a:buFontTx/>
              <a:buChar char="-"/>
            </a:pPr>
            <a:r>
              <a:rPr lang="es-ES" sz="1600" dirty="0">
                <a:solidFill>
                  <a:schemeClr val="tx1">
                    <a:lumMod val="65000"/>
                    <a:lumOff val="35000"/>
                  </a:schemeClr>
                </a:solidFill>
                <a:latin typeface="+mj-lt"/>
              </a:rPr>
              <a:t>En ocasiones puede evitar ingreso</a:t>
            </a:r>
          </a:p>
          <a:p>
            <a:pPr marL="271463" indent="-177800">
              <a:lnSpc>
                <a:spcPct val="130000"/>
              </a:lnSpc>
              <a:spcBef>
                <a:spcPts val="600"/>
              </a:spcBef>
              <a:buClr>
                <a:srgbClr val="FF9966"/>
              </a:buClr>
              <a:buFontTx/>
              <a:buChar char="-"/>
            </a:pPr>
            <a:r>
              <a:rPr lang="es-ES" sz="1600" dirty="0">
                <a:solidFill>
                  <a:schemeClr val="tx1">
                    <a:lumMod val="65000"/>
                    <a:lumOff val="35000"/>
                  </a:schemeClr>
                </a:solidFill>
                <a:latin typeface="+mj-lt"/>
              </a:rPr>
              <a:t>Individualizado: adaptar a la edad (fórmula líquida VS con alimentos), calorías, tolerancia de cada paciente, preferencia de fórmulas de uso médico, etc.</a:t>
            </a:r>
          </a:p>
        </p:txBody>
      </p:sp>
      <p:pic>
        <p:nvPicPr>
          <p:cNvPr id="3076" name="Picture 4" descr="🏠 Casa Emo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407" y="2950200"/>
            <a:ext cx="2128405" cy="2128406"/>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187610" y="1928631"/>
            <a:ext cx="9994282" cy="757130"/>
          </a:xfrm>
          <a:prstGeom prst="rect">
            <a:avLst/>
          </a:prstGeom>
        </p:spPr>
        <p:txBody>
          <a:bodyPr wrap="square">
            <a:spAutoFit/>
          </a:bodyPr>
          <a:lstStyle/>
          <a:p>
            <a:pPr>
              <a:lnSpc>
                <a:spcPct val="120000"/>
              </a:lnSpc>
            </a:pPr>
            <a:r>
              <a:rPr lang="es-ES" dirty="0">
                <a:solidFill>
                  <a:schemeClr val="tx1">
                    <a:lumMod val="65000"/>
                    <a:lumOff val="35000"/>
                  </a:schemeClr>
                </a:solidFill>
                <a:latin typeface="+mj-lt"/>
              </a:rPr>
              <a:t>Régimen de emergencia </a:t>
            </a:r>
            <a:r>
              <a:rPr lang="es-ES" b="1" u="sng" dirty="0">
                <a:solidFill>
                  <a:srgbClr val="869379"/>
                </a:solidFill>
                <a:latin typeface="+mj-lt"/>
              </a:rPr>
              <a:t>personalizado</a:t>
            </a:r>
            <a:r>
              <a:rPr lang="es-ES" dirty="0">
                <a:solidFill>
                  <a:schemeClr val="tx1">
                    <a:lumMod val="65000"/>
                    <a:lumOff val="35000"/>
                  </a:schemeClr>
                </a:solidFill>
                <a:latin typeface="+mj-lt"/>
              </a:rPr>
              <a:t> que </a:t>
            </a:r>
            <a:r>
              <a:rPr lang="es-ES" dirty="0">
                <a:solidFill>
                  <a:schemeClr val="accent6"/>
                </a:solidFill>
                <a:latin typeface="+mj-lt"/>
              </a:rPr>
              <a:t>debe tener siempre la familia </a:t>
            </a:r>
            <a:r>
              <a:rPr lang="es-ES" dirty="0">
                <a:solidFill>
                  <a:schemeClr val="tx1">
                    <a:lumMod val="65000"/>
                    <a:lumOff val="35000"/>
                  </a:schemeClr>
                </a:solidFill>
                <a:latin typeface="+mj-lt"/>
              </a:rPr>
              <a:t>y estar </a:t>
            </a:r>
            <a:r>
              <a:rPr lang="es-ES" dirty="0">
                <a:solidFill>
                  <a:schemeClr val="accent6"/>
                </a:solidFill>
                <a:latin typeface="+mj-lt"/>
              </a:rPr>
              <a:t>disponible para consultarlo en el Servicio de Urgencias. </a:t>
            </a:r>
          </a:p>
        </p:txBody>
      </p:sp>
    </p:spTree>
    <p:extLst>
      <p:ext uri="{BB962C8B-B14F-4D97-AF65-F5344CB8AC3E}">
        <p14:creationId xmlns:p14="http://schemas.microsoft.com/office/powerpoint/2010/main" val="221398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8677" y="1096786"/>
            <a:ext cx="7886700" cy="624026"/>
          </a:xfrm>
        </p:spPr>
        <p:txBody>
          <a:bodyPr>
            <a:normAutofit/>
          </a:bodyPr>
          <a:lstStyle/>
          <a:p>
            <a:r>
              <a:rPr lang="es-ES" sz="3600" b="1" dirty="0">
                <a:solidFill>
                  <a:schemeClr val="accent1">
                    <a:lumMod val="60000"/>
                    <a:lumOff val="40000"/>
                  </a:schemeClr>
                </a:solidFill>
              </a:rPr>
              <a:t>Manejo del régimen de emergencia</a:t>
            </a:r>
          </a:p>
        </p:txBody>
      </p:sp>
      <p:sp>
        <p:nvSpPr>
          <p:cNvPr id="4" name="Rectángulo 3"/>
          <p:cNvSpPr/>
          <p:nvPr/>
        </p:nvSpPr>
        <p:spPr>
          <a:xfrm>
            <a:off x="1187610" y="1928631"/>
            <a:ext cx="9994282" cy="757130"/>
          </a:xfrm>
          <a:prstGeom prst="rect">
            <a:avLst/>
          </a:prstGeom>
        </p:spPr>
        <p:txBody>
          <a:bodyPr wrap="square">
            <a:spAutoFit/>
          </a:bodyPr>
          <a:lstStyle/>
          <a:p>
            <a:pPr>
              <a:lnSpc>
                <a:spcPct val="120000"/>
              </a:lnSpc>
            </a:pPr>
            <a:r>
              <a:rPr lang="es-ES" dirty="0">
                <a:solidFill>
                  <a:schemeClr val="tx1">
                    <a:lumMod val="65000"/>
                    <a:lumOff val="35000"/>
                  </a:schemeClr>
                </a:solidFill>
                <a:latin typeface="+mj-lt"/>
              </a:rPr>
              <a:t>Régimen de emergencia </a:t>
            </a:r>
            <a:r>
              <a:rPr lang="es-ES" b="1" u="sng" dirty="0">
                <a:solidFill>
                  <a:srgbClr val="869379"/>
                </a:solidFill>
                <a:latin typeface="+mj-lt"/>
              </a:rPr>
              <a:t>personalizado</a:t>
            </a:r>
            <a:r>
              <a:rPr lang="es-ES" dirty="0">
                <a:solidFill>
                  <a:schemeClr val="tx1">
                    <a:lumMod val="65000"/>
                    <a:lumOff val="35000"/>
                  </a:schemeClr>
                </a:solidFill>
                <a:latin typeface="+mj-lt"/>
              </a:rPr>
              <a:t> que </a:t>
            </a:r>
            <a:r>
              <a:rPr lang="es-ES" dirty="0">
                <a:solidFill>
                  <a:schemeClr val="accent6"/>
                </a:solidFill>
                <a:latin typeface="+mj-lt"/>
              </a:rPr>
              <a:t>debe tener siempre la familia </a:t>
            </a:r>
            <a:r>
              <a:rPr lang="es-ES" dirty="0">
                <a:solidFill>
                  <a:schemeClr val="tx1">
                    <a:lumMod val="65000"/>
                    <a:lumOff val="35000"/>
                  </a:schemeClr>
                </a:solidFill>
                <a:latin typeface="+mj-lt"/>
              </a:rPr>
              <a:t>y estar </a:t>
            </a:r>
            <a:r>
              <a:rPr lang="es-ES" dirty="0">
                <a:solidFill>
                  <a:schemeClr val="accent6"/>
                </a:solidFill>
                <a:latin typeface="+mj-lt"/>
              </a:rPr>
              <a:t>disponible para consultarlo en el Servicio de Urgencias. </a:t>
            </a:r>
          </a:p>
        </p:txBody>
      </p:sp>
      <p:pic>
        <p:nvPicPr>
          <p:cNvPr id="7" name="Picture 6" descr="Top 58+ imagen dibujos de hospitales - Thptnganamst.edu.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8010" y="3279264"/>
            <a:ext cx="2925710" cy="1950473"/>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p:cNvSpPr txBox="1">
            <a:spLocks/>
          </p:cNvSpPr>
          <p:nvPr/>
        </p:nvSpPr>
        <p:spPr>
          <a:xfrm>
            <a:off x="4686835" y="2637287"/>
            <a:ext cx="7505165" cy="38255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400"/>
              </a:spcBef>
              <a:spcAft>
                <a:spcPts val="200"/>
              </a:spcAft>
              <a:buClr>
                <a:srgbClr val="FF9966"/>
              </a:buClr>
              <a:buFont typeface="Arial" panose="020B0604020202020204" pitchFamily="34" charset="0"/>
              <a:buNone/>
            </a:pPr>
            <a:r>
              <a:rPr lang="es-ES" sz="1600" dirty="0">
                <a:solidFill>
                  <a:schemeClr val="tx1">
                    <a:lumMod val="65000"/>
                    <a:lumOff val="35000"/>
                  </a:schemeClr>
                </a:solidFill>
                <a:latin typeface="+mj-lt"/>
              </a:rPr>
              <a:t>En caso que no sea posible la realización en </a:t>
            </a:r>
            <a:r>
              <a:rPr lang="es-ES" sz="1600" dirty="0" smtClean="0">
                <a:solidFill>
                  <a:schemeClr val="tx1">
                    <a:lumMod val="65000"/>
                    <a:lumOff val="35000"/>
                  </a:schemeClr>
                </a:solidFill>
                <a:latin typeface="+mj-lt"/>
              </a:rPr>
              <a:t>domicilio:</a:t>
            </a:r>
            <a:endParaRPr lang="es-ES" sz="1600" dirty="0">
              <a:solidFill>
                <a:schemeClr val="tx1">
                  <a:lumMod val="65000"/>
                  <a:lumOff val="35000"/>
                </a:schemeClr>
              </a:solidFill>
              <a:latin typeface="+mj-lt"/>
            </a:endParaRPr>
          </a:p>
          <a:p>
            <a:pPr marL="271463" indent="-177800">
              <a:lnSpc>
                <a:spcPct val="120000"/>
              </a:lnSpc>
              <a:spcBef>
                <a:spcPts val="400"/>
              </a:spcBef>
              <a:buClr>
                <a:srgbClr val="FF9966"/>
              </a:buClr>
              <a:buFontTx/>
              <a:buChar char="-"/>
            </a:pPr>
            <a:r>
              <a:rPr lang="es-ES" sz="1600" dirty="0">
                <a:solidFill>
                  <a:schemeClr val="tx1">
                    <a:lumMod val="65000"/>
                    <a:lumOff val="35000"/>
                  </a:schemeClr>
                </a:solidFill>
                <a:latin typeface="+mj-lt"/>
              </a:rPr>
              <a:t>Rechazo de alimentación / ingesta insuficiente del RE ( &lt; </a:t>
            </a:r>
            <a:r>
              <a:rPr lang="es-ES" sz="1600" dirty="0" smtClean="0">
                <a:solidFill>
                  <a:schemeClr val="tx1">
                    <a:lumMod val="65000"/>
                    <a:lumOff val="35000"/>
                  </a:schemeClr>
                </a:solidFill>
                <a:latin typeface="+mj-lt"/>
              </a:rPr>
              <a:t>80-85%)</a:t>
            </a:r>
            <a:endParaRPr lang="es-ES" sz="1600" dirty="0">
              <a:solidFill>
                <a:schemeClr val="tx1">
                  <a:lumMod val="65000"/>
                  <a:lumOff val="35000"/>
                </a:schemeClr>
              </a:solidFill>
              <a:latin typeface="+mj-lt"/>
            </a:endParaRPr>
          </a:p>
          <a:p>
            <a:pPr marL="271463" indent="-177800">
              <a:lnSpc>
                <a:spcPct val="120000"/>
              </a:lnSpc>
              <a:spcBef>
                <a:spcPts val="400"/>
              </a:spcBef>
              <a:buClr>
                <a:srgbClr val="FF9966"/>
              </a:buClr>
              <a:buFontTx/>
              <a:buChar char="-"/>
            </a:pPr>
            <a:r>
              <a:rPr lang="es-ES" sz="1600" dirty="0">
                <a:solidFill>
                  <a:schemeClr val="tx1">
                    <a:lumMod val="65000"/>
                    <a:lumOff val="35000"/>
                  </a:schemeClr>
                </a:solidFill>
                <a:latin typeface="+mj-lt"/>
              </a:rPr>
              <a:t>Vómitos y no tolera</a:t>
            </a:r>
          </a:p>
          <a:p>
            <a:pPr marL="271463" indent="-177800">
              <a:lnSpc>
                <a:spcPct val="120000"/>
              </a:lnSpc>
              <a:spcBef>
                <a:spcPts val="400"/>
              </a:spcBef>
              <a:buClr>
                <a:srgbClr val="FF9966"/>
              </a:buClr>
              <a:buFontTx/>
              <a:buChar char="-"/>
            </a:pPr>
            <a:r>
              <a:rPr lang="es-ES" sz="1600" dirty="0">
                <a:solidFill>
                  <a:schemeClr val="tx1">
                    <a:lumMod val="65000"/>
                    <a:lumOff val="35000"/>
                  </a:schemeClr>
                </a:solidFill>
                <a:latin typeface="+mj-lt"/>
              </a:rPr>
              <a:t>Empeoramiento del cuadro intercurrente </a:t>
            </a:r>
          </a:p>
          <a:p>
            <a:pPr marL="271463" indent="-177800">
              <a:lnSpc>
                <a:spcPct val="120000"/>
              </a:lnSpc>
              <a:spcBef>
                <a:spcPts val="400"/>
              </a:spcBef>
              <a:buClr>
                <a:srgbClr val="FF9966"/>
              </a:buClr>
              <a:buFontTx/>
              <a:buChar char="-"/>
            </a:pPr>
            <a:r>
              <a:rPr lang="es-ES" sz="1600" dirty="0">
                <a:solidFill>
                  <a:schemeClr val="tx1">
                    <a:lumMod val="65000"/>
                    <a:lumOff val="35000"/>
                  </a:schemeClr>
                </a:solidFill>
                <a:latin typeface="+mj-lt"/>
              </a:rPr>
              <a:t>Síntoma de alarma o siempre que el paciente no mantenga buen estado general</a:t>
            </a:r>
          </a:p>
          <a:p>
            <a:pPr marL="271463" indent="-177800">
              <a:lnSpc>
                <a:spcPct val="120000"/>
              </a:lnSpc>
              <a:spcBef>
                <a:spcPts val="400"/>
              </a:spcBef>
              <a:buClr>
                <a:srgbClr val="FF9966"/>
              </a:buClr>
              <a:buFontTx/>
              <a:buChar char="-"/>
            </a:pPr>
            <a:r>
              <a:rPr lang="es-ES" sz="1600" dirty="0">
                <a:solidFill>
                  <a:schemeClr val="tx1">
                    <a:lumMod val="65000"/>
                    <a:lumOff val="35000"/>
                  </a:schemeClr>
                </a:solidFill>
                <a:latin typeface="+mj-lt"/>
              </a:rPr>
              <a:t>Si presenta clínica neurológica (que antes no tenía): hipotonía, movimientos anormales, somnolencia, trastorno del comportamiento</a:t>
            </a:r>
          </a:p>
          <a:p>
            <a:pPr marL="93663" indent="0">
              <a:lnSpc>
                <a:spcPct val="130000"/>
              </a:lnSpc>
              <a:spcBef>
                <a:spcPts val="600"/>
              </a:spcBef>
              <a:spcAft>
                <a:spcPts val="200"/>
              </a:spcAft>
              <a:buClr>
                <a:srgbClr val="FF9966"/>
              </a:buClr>
              <a:buNone/>
            </a:pPr>
            <a:r>
              <a:rPr lang="es-ES" sz="1600" dirty="0" smtClean="0">
                <a:solidFill>
                  <a:schemeClr val="tx1">
                    <a:lumMod val="65000"/>
                    <a:lumOff val="35000"/>
                  </a:schemeClr>
                </a:solidFill>
                <a:latin typeface="+mj-lt"/>
              </a:rPr>
              <a:t>El servicio de Urgencias debe estar instruido en su uso también. </a:t>
            </a:r>
          </a:p>
          <a:p>
            <a:pPr marL="93663" indent="0" algn="ctr">
              <a:lnSpc>
                <a:spcPct val="130000"/>
              </a:lnSpc>
              <a:spcBef>
                <a:spcPts val="600"/>
              </a:spcBef>
              <a:spcAft>
                <a:spcPts val="200"/>
              </a:spcAft>
              <a:buClr>
                <a:srgbClr val="FF9966"/>
              </a:buClr>
              <a:buNone/>
            </a:pPr>
            <a:r>
              <a:rPr lang="es-ES" sz="1800" b="1" dirty="0" smtClean="0">
                <a:solidFill>
                  <a:schemeClr val="accent5">
                    <a:lumMod val="75000"/>
                  </a:schemeClr>
                </a:solidFill>
                <a:latin typeface="+mj-lt"/>
              </a:rPr>
              <a:t>El régimen de emergencia domiciliario NUNCA </a:t>
            </a:r>
            <a:r>
              <a:rPr lang="es-ES" sz="1800" b="1" dirty="0">
                <a:solidFill>
                  <a:schemeClr val="accent5">
                    <a:lumMod val="75000"/>
                  </a:schemeClr>
                </a:solidFill>
                <a:latin typeface="+mj-lt"/>
              </a:rPr>
              <a:t>debe retrasar el manejo en situación de urgencia</a:t>
            </a:r>
          </a:p>
        </p:txBody>
      </p:sp>
    </p:spTree>
    <p:extLst>
      <p:ext uri="{BB962C8B-B14F-4D97-AF65-F5344CB8AC3E}">
        <p14:creationId xmlns:p14="http://schemas.microsoft.com/office/powerpoint/2010/main" val="959222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83411" y="1431985"/>
            <a:ext cx="10705381" cy="68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785003" y="1169419"/>
            <a:ext cx="6502592" cy="1026544"/>
          </a:xfrm>
        </p:spPr>
        <p:txBody>
          <a:bodyPr>
            <a:noAutofit/>
          </a:bodyPr>
          <a:lstStyle/>
          <a:p>
            <a:pPr algn="ctr"/>
            <a:r>
              <a:rPr lang="es-ES" sz="6000" b="1" dirty="0" smtClean="0">
                <a:solidFill>
                  <a:schemeClr val="accent1">
                    <a:lumMod val="60000"/>
                    <a:lumOff val="40000"/>
                  </a:schemeClr>
                </a:solidFill>
              </a:rPr>
              <a:t>¿Y si no se lo toma?</a:t>
            </a:r>
            <a:endParaRPr lang="es-ES" sz="6000" b="1" dirty="0">
              <a:solidFill>
                <a:schemeClr val="accent1">
                  <a:lumMod val="60000"/>
                  <a:lumOff val="40000"/>
                </a:schemeClr>
              </a:solidFill>
            </a:endParaRPr>
          </a:p>
        </p:txBody>
      </p:sp>
      <p:pic>
        <p:nvPicPr>
          <p:cNvPr id="4098" name="Picture 2" descr="Padre De Familia Caricatura Imágenes y Fotos - 123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1492" y="1169419"/>
            <a:ext cx="3438525"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Elipse 4"/>
          <p:cNvSpPr/>
          <p:nvPr/>
        </p:nvSpPr>
        <p:spPr>
          <a:xfrm>
            <a:off x="983411" y="2794959"/>
            <a:ext cx="1733910" cy="131984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latin typeface="+mj-lt"/>
              </a:rPr>
              <a:t>Es mucho líquido</a:t>
            </a:r>
            <a:endParaRPr lang="es-ES" dirty="0">
              <a:latin typeface="+mj-lt"/>
            </a:endParaRPr>
          </a:p>
        </p:txBody>
      </p:sp>
      <p:sp>
        <p:nvSpPr>
          <p:cNvPr id="7" name="Elipse 6"/>
          <p:cNvSpPr/>
          <p:nvPr/>
        </p:nvSpPr>
        <p:spPr>
          <a:xfrm>
            <a:off x="3568459" y="2861094"/>
            <a:ext cx="3065253" cy="102079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smtClean="0">
                <a:latin typeface="+mj-lt"/>
              </a:rPr>
              <a:t>Varios días sin tomar alimento sólido</a:t>
            </a:r>
            <a:endParaRPr lang="es-ES" dirty="0">
              <a:latin typeface="+mj-lt"/>
            </a:endParaRPr>
          </a:p>
        </p:txBody>
      </p:sp>
      <p:sp>
        <p:nvSpPr>
          <p:cNvPr id="8" name="Elipse 7"/>
          <p:cNvSpPr/>
          <p:nvPr/>
        </p:nvSpPr>
        <p:spPr>
          <a:xfrm>
            <a:off x="2368098" y="4389769"/>
            <a:ext cx="2842255" cy="102276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dirty="0" smtClean="0">
                <a:latin typeface="+mj-lt"/>
              </a:rPr>
              <a:t>Fórmulas especiales nuevas</a:t>
            </a:r>
            <a:endParaRPr lang="es-ES" dirty="0">
              <a:latin typeface="+mj-lt"/>
            </a:endParaRPr>
          </a:p>
        </p:txBody>
      </p:sp>
    </p:spTree>
    <p:extLst>
      <p:ext uri="{BB962C8B-B14F-4D97-AF65-F5344CB8AC3E}">
        <p14:creationId xmlns:p14="http://schemas.microsoft.com/office/powerpoint/2010/main" val="2862466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600" b="1" dirty="0">
                <a:solidFill>
                  <a:schemeClr val="accent1">
                    <a:lumMod val="60000"/>
                    <a:lumOff val="40000"/>
                  </a:schemeClr>
                </a:solidFill>
              </a:rPr>
              <a:t>Otras opciones</a:t>
            </a:r>
          </a:p>
        </p:txBody>
      </p:sp>
      <p:pic>
        <p:nvPicPr>
          <p:cNvPr id="4" name="Imagen 3"/>
          <p:cNvPicPr>
            <a:picLocks noChangeAspect="1"/>
          </p:cNvPicPr>
          <p:nvPr/>
        </p:nvPicPr>
        <p:blipFill rotWithShape="1">
          <a:blip r:embed="rId2"/>
          <a:srcRect l="13799" t="8958" r="15212" b="8438"/>
          <a:stretch/>
        </p:blipFill>
        <p:spPr>
          <a:xfrm>
            <a:off x="1419736" y="1897811"/>
            <a:ext cx="1892360" cy="2413727"/>
          </a:xfrm>
          <a:prstGeom prst="rect">
            <a:avLst/>
          </a:prstGeom>
        </p:spPr>
      </p:pic>
      <p:pic>
        <p:nvPicPr>
          <p:cNvPr id="5" name="Picture 2" descr="Vitaflo PROZERO - Chocolate - 250ml">
            <a:extLst>
              <a:ext uri="{FF2B5EF4-FFF2-40B4-BE49-F238E27FC236}">
                <a16:creationId xmlns:a16="http://schemas.microsoft.com/office/drawing/2014/main" xmlns="" id="{789BEE9F-0DDF-3AA2-BB2A-AE6F311A3EC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492" y="1897811"/>
            <a:ext cx="2101592" cy="210159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a:stretch>
            <a:fillRect/>
          </a:stretch>
        </p:blipFill>
        <p:spPr>
          <a:xfrm>
            <a:off x="3464986" y="3452525"/>
            <a:ext cx="1207913" cy="2663603"/>
          </a:xfrm>
          <a:prstGeom prst="rect">
            <a:avLst/>
          </a:prstGeom>
        </p:spPr>
      </p:pic>
      <p:pic>
        <p:nvPicPr>
          <p:cNvPr id="7" name="Imagen 6"/>
          <p:cNvPicPr>
            <a:picLocks noChangeAspect="1"/>
          </p:cNvPicPr>
          <p:nvPr/>
        </p:nvPicPr>
        <p:blipFill>
          <a:blip r:embed="rId5"/>
          <a:stretch>
            <a:fillRect/>
          </a:stretch>
        </p:blipFill>
        <p:spPr>
          <a:xfrm>
            <a:off x="1831863" y="4582531"/>
            <a:ext cx="1762125" cy="1724025"/>
          </a:xfrm>
          <a:prstGeom prst="rect">
            <a:avLst/>
          </a:prstGeom>
        </p:spPr>
      </p:pic>
      <p:pic>
        <p:nvPicPr>
          <p:cNvPr id="2050" name="Picture 2" descr="Preparado de coco natural Carrefour Sensation pack de 4 unidades de 100 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7111" y="1897811"/>
            <a:ext cx="2862114" cy="286211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7"/>
          <a:stretch>
            <a:fillRect/>
          </a:stretch>
        </p:blipFill>
        <p:spPr>
          <a:xfrm>
            <a:off x="4893928" y="4487654"/>
            <a:ext cx="4690020" cy="1739846"/>
          </a:xfrm>
          <a:prstGeom prst="rect">
            <a:avLst/>
          </a:prstGeom>
        </p:spPr>
      </p:pic>
      <p:sp>
        <p:nvSpPr>
          <p:cNvPr id="10" name="Marcador de contenido 2"/>
          <p:cNvSpPr txBox="1">
            <a:spLocks/>
          </p:cNvSpPr>
          <p:nvPr/>
        </p:nvSpPr>
        <p:spPr>
          <a:xfrm>
            <a:off x="8514041" y="2363638"/>
            <a:ext cx="3407665" cy="2218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400"/>
              </a:spcBef>
              <a:spcAft>
                <a:spcPts val="200"/>
              </a:spcAft>
              <a:buClr>
                <a:srgbClr val="FF9966"/>
              </a:buClr>
              <a:buFont typeface="Arial" panose="020B0604020202020204" pitchFamily="34" charset="0"/>
              <a:buNone/>
            </a:pPr>
            <a:r>
              <a:rPr lang="es-ES" sz="1800" dirty="0" smtClean="0">
                <a:solidFill>
                  <a:srgbClr val="DC8B66"/>
                </a:solidFill>
                <a:latin typeface="+mj-lt"/>
              </a:rPr>
              <a:t>Diluir en algún alimento o producto que aporte calorías sin/muy bajo en lisina o proteínas</a:t>
            </a:r>
          </a:p>
          <a:p>
            <a:pPr marL="0" indent="0" algn="ctr">
              <a:lnSpc>
                <a:spcPct val="120000"/>
              </a:lnSpc>
              <a:spcBef>
                <a:spcPts val="400"/>
              </a:spcBef>
              <a:spcAft>
                <a:spcPts val="200"/>
              </a:spcAft>
              <a:buClr>
                <a:srgbClr val="FF9966"/>
              </a:buClr>
              <a:buFont typeface="Arial" panose="020B0604020202020204" pitchFamily="34" charset="0"/>
              <a:buNone/>
            </a:pPr>
            <a:endParaRPr lang="es-ES" sz="400" b="1" dirty="0">
              <a:solidFill>
                <a:srgbClr val="DC8B66"/>
              </a:solidFill>
              <a:latin typeface="+mj-lt"/>
            </a:endParaRPr>
          </a:p>
          <a:p>
            <a:pPr marL="0" indent="0" algn="ctr">
              <a:lnSpc>
                <a:spcPct val="120000"/>
              </a:lnSpc>
              <a:spcBef>
                <a:spcPts val="400"/>
              </a:spcBef>
              <a:spcAft>
                <a:spcPts val="200"/>
              </a:spcAft>
              <a:buClr>
                <a:srgbClr val="FF9966"/>
              </a:buClr>
              <a:buFont typeface="Arial" panose="020B0604020202020204" pitchFamily="34" charset="0"/>
              <a:buNone/>
            </a:pPr>
            <a:r>
              <a:rPr lang="es-ES" sz="1400" b="1" dirty="0" smtClean="0">
                <a:solidFill>
                  <a:srgbClr val="DC8B66"/>
                </a:solidFill>
                <a:latin typeface="+mj-lt"/>
              </a:rPr>
              <a:t>permite REDUCIR EL VOLUMEN</a:t>
            </a:r>
          </a:p>
          <a:p>
            <a:pPr marL="0" indent="0" algn="ctr">
              <a:lnSpc>
                <a:spcPct val="120000"/>
              </a:lnSpc>
              <a:spcBef>
                <a:spcPts val="400"/>
              </a:spcBef>
              <a:spcAft>
                <a:spcPts val="200"/>
              </a:spcAft>
              <a:buClr>
                <a:srgbClr val="FF9966"/>
              </a:buClr>
              <a:buFont typeface="Arial" panose="020B0604020202020204" pitchFamily="34" charset="0"/>
              <a:buNone/>
            </a:pPr>
            <a:r>
              <a:rPr lang="es-ES" sz="1400" b="1" dirty="0" smtClean="0">
                <a:solidFill>
                  <a:srgbClr val="DC8B66"/>
                </a:solidFill>
                <a:latin typeface="+mj-lt"/>
              </a:rPr>
              <a:t>y, a veces, MEJOR SABOR</a:t>
            </a:r>
            <a:endParaRPr lang="es-ES" sz="1600" b="1" dirty="0">
              <a:solidFill>
                <a:srgbClr val="DC8B66"/>
              </a:solidFill>
              <a:latin typeface="+mj-lt"/>
            </a:endParaRPr>
          </a:p>
        </p:txBody>
      </p:sp>
    </p:spTree>
    <p:extLst>
      <p:ext uri="{BB962C8B-B14F-4D97-AF65-F5344CB8AC3E}">
        <p14:creationId xmlns:p14="http://schemas.microsoft.com/office/powerpoint/2010/main" val="403792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xmlns="" id="{4C7157DC-3EE5-BBA2-0EC2-254D0C49FA64}"/>
              </a:ext>
            </a:extLst>
          </p:cNvPr>
          <p:cNvSpPr/>
          <p:nvPr/>
        </p:nvSpPr>
        <p:spPr>
          <a:xfrm>
            <a:off x="579120" y="1412240"/>
            <a:ext cx="10871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xmlns="" id="{7AC0E323-8CB7-A35B-5BF7-6CD2D3877214}"/>
              </a:ext>
            </a:extLst>
          </p:cNvPr>
          <p:cNvPicPr>
            <a:picLocks noChangeAspect="1"/>
          </p:cNvPicPr>
          <p:nvPr/>
        </p:nvPicPr>
        <p:blipFill rotWithShape="1">
          <a:blip r:embed="rId2"/>
          <a:srcRect r="1745"/>
          <a:stretch/>
        </p:blipFill>
        <p:spPr>
          <a:xfrm>
            <a:off x="6224489" y="0"/>
            <a:ext cx="4778791" cy="6858000"/>
          </a:xfrm>
          <a:prstGeom prst="rect">
            <a:avLst/>
          </a:prstGeom>
        </p:spPr>
      </p:pic>
      <p:sp>
        <p:nvSpPr>
          <p:cNvPr id="14" name="Rectángulo 13">
            <a:extLst>
              <a:ext uri="{FF2B5EF4-FFF2-40B4-BE49-F238E27FC236}">
                <a16:creationId xmlns:a16="http://schemas.microsoft.com/office/drawing/2014/main" xmlns="" id="{DBC0BA7B-2378-F8BC-7126-2C8E953CAAA6}"/>
              </a:ext>
            </a:extLst>
          </p:cNvPr>
          <p:cNvSpPr/>
          <p:nvPr/>
        </p:nvSpPr>
        <p:spPr>
          <a:xfrm>
            <a:off x="1910080" y="995680"/>
            <a:ext cx="1310640" cy="13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xmlns="" id="{DBC0BA7B-2378-F8BC-7126-2C8E953CAAA6}"/>
              </a:ext>
            </a:extLst>
          </p:cNvPr>
          <p:cNvSpPr/>
          <p:nvPr/>
        </p:nvSpPr>
        <p:spPr>
          <a:xfrm>
            <a:off x="7906869" y="4069409"/>
            <a:ext cx="1427430" cy="135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xmlns="" id="{DBC0BA7B-2378-F8BC-7126-2C8E953CAAA6}"/>
              </a:ext>
            </a:extLst>
          </p:cNvPr>
          <p:cNvSpPr/>
          <p:nvPr/>
        </p:nvSpPr>
        <p:spPr>
          <a:xfrm>
            <a:off x="1775493" y="2964280"/>
            <a:ext cx="1110211" cy="123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rotWithShape="1">
          <a:blip r:embed="rId3"/>
          <a:srcRect r="1542"/>
          <a:stretch/>
        </p:blipFill>
        <p:spPr>
          <a:xfrm>
            <a:off x="1101634" y="-24245"/>
            <a:ext cx="4767321" cy="6882245"/>
          </a:xfrm>
          <a:prstGeom prst="rect">
            <a:avLst/>
          </a:prstGeom>
        </p:spPr>
      </p:pic>
      <p:sp>
        <p:nvSpPr>
          <p:cNvPr id="9" name="Rectángulo 8"/>
          <p:cNvSpPr/>
          <p:nvPr/>
        </p:nvSpPr>
        <p:spPr>
          <a:xfrm>
            <a:off x="2510891" y="1194405"/>
            <a:ext cx="853137" cy="217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74218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600" b="1" dirty="0">
                <a:solidFill>
                  <a:schemeClr val="accent1">
                    <a:lumMod val="60000"/>
                    <a:lumOff val="40000"/>
                  </a:schemeClr>
                </a:solidFill>
              </a:rPr>
              <a:t>¿Y se puede hacer con alimentos?</a:t>
            </a:r>
          </a:p>
        </p:txBody>
      </p:sp>
      <p:sp>
        <p:nvSpPr>
          <p:cNvPr id="4" name="Marcador de contenido 2"/>
          <p:cNvSpPr txBox="1">
            <a:spLocks/>
          </p:cNvSpPr>
          <p:nvPr/>
        </p:nvSpPr>
        <p:spPr>
          <a:xfrm>
            <a:off x="7090683" y="2160825"/>
            <a:ext cx="3407665" cy="534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400"/>
              </a:spcBef>
              <a:spcAft>
                <a:spcPts val="200"/>
              </a:spcAft>
              <a:buClr>
                <a:srgbClr val="FF9966"/>
              </a:buClr>
              <a:buFont typeface="Arial" panose="020B0604020202020204" pitchFamily="34" charset="0"/>
              <a:buNone/>
            </a:pPr>
            <a:r>
              <a:rPr lang="es-ES" sz="1800" b="1" dirty="0" smtClean="0">
                <a:solidFill>
                  <a:srgbClr val="DC8B66"/>
                </a:solidFill>
                <a:latin typeface="+mj-lt"/>
              </a:rPr>
              <a:t>Alimentos </a:t>
            </a:r>
            <a:r>
              <a:rPr lang="es-ES" sz="1800" b="1" dirty="0" err="1" smtClean="0">
                <a:solidFill>
                  <a:srgbClr val="DC8B66"/>
                </a:solidFill>
                <a:latin typeface="+mj-lt"/>
              </a:rPr>
              <a:t>hipoproteicos</a:t>
            </a:r>
            <a:endParaRPr lang="es-ES" sz="1800" b="1" dirty="0" smtClean="0">
              <a:solidFill>
                <a:srgbClr val="DC8B66"/>
              </a:solidFill>
              <a:latin typeface="+mj-lt"/>
            </a:endParaRPr>
          </a:p>
        </p:txBody>
      </p:sp>
      <p:pic>
        <p:nvPicPr>
          <p:cNvPr id="7" name="Picture 3"/>
          <p:cNvPicPr>
            <a:picLocks noChangeAspect="1" noChangeArrowheads="1"/>
          </p:cNvPicPr>
          <p:nvPr/>
        </p:nvPicPr>
        <p:blipFill>
          <a:blip r:embed="rId2" cstate="print">
            <a:clrChange>
              <a:clrFrom>
                <a:srgbClr val="FFFFFF"/>
              </a:clrFrom>
              <a:clrTo>
                <a:srgbClr val="FFFFFF">
                  <a:alpha val="0"/>
                </a:srgbClr>
              </a:clrTo>
            </a:clrChange>
          </a:blip>
          <a:srcRect l="23417" t="28986" r="52524" b="14591"/>
          <a:stretch>
            <a:fillRect/>
          </a:stretch>
        </p:blipFill>
        <p:spPr bwMode="auto">
          <a:xfrm>
            <a:off x="373150" y="1995387"/>
            <a:ext cx="1625593" cy="2144487"/>
          </a:xfrm>
          <a:prstGeom prst="rect">
            <a:avLst/>
          </a:prstGeom>
          <a:noFill/>
          <a:ln w="9525">
            <a:noFill/>
            <a:miter lim="800000"/>
            <a:headEnd/>
            <a:tailEnd/>
          </a:ln>
        </p:spPr>
      </p:pic>
      <p:pic>
        <p:nvPicPr>
          <p:cNvPr id="8" name="Picture 4" descr="La nuez de macadamia: la joya de los postres | El Diario Montañe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1052" y="2160825"/>
            <a:ext cx="2372409" cy="14827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a 8"/>
          <p:cNvGraphicFramePr>
            <a:graphicFrameLocks noGrp="1"/>
          </p:cNvGraphicFramePr>
          <p:nvPr>
            <p:extLst>
              <p:ext uri="{D42A27DB-BD31-4B8C-83A1-F6EECF244321}">
                <p14:modId xmlns:p14="http://schemas.microsoft.com/office/powerpoint/2010/main" val="1772066179"/>
              </p:ext>
            </p:extLst>
          </p:nvPr>
        </p:nvGraphicFramePr>
        <p:xfrm>
          <a:off x="6422483" y="4314259"/>
          <a:ext cx="5321988" cy="1676400"/>
        </p:xfrm>
        <a:graphic>
          <a:graphicData uri="http://schemas.openxmlformats.org/drawingml/2006/table">
            <a:tbl>
              <a:tblPr firstRow="1" bandRow="1">
                <a:tableStyleId>{E8B1032C-EA38-4F05-BA0D-38AFFFC7BED3}</a:tableStyleId>
              </a:tblPr>
              <a:tblGrid>
                <a:gridCol w="2917370">
                  <a:extLst>
                    <a:ext uri="{9D8B030D-6E8A-4147-A177-3AD203B41FA5}">
                      <a16:colId xmlns:a16="http://schemas.microsoft.com/office/drawing/2014/main" xmlns="" val="20000"/>
                    </a:ext>
                  </a:extLst>
                </a:gridCol>
                <a:gridCol w="1251857">
                  <a:extLst>
                    <a:ext uri="{9D8B030D-6E8A-4147-A177-3AD203B41FA5}">
                      <a16:colId xmlns:a16="http://schemas.microsoft.com/office/drawing/2014/main" xmlns="" val="20001"/>
                    </a:ext>
                  </a:extLst>
                </a:gridCol>
                <a:gridCol w="1152761">
                  <a:extLst>
                    <a:ext uri="{9D8B030D-6E8A-4147-A177-3AD203B41FA5}">
                      <a16:colId xmlns:a16="http://schemas.microsoft.com/office/drawing/2014/main" xmlns="" val="20002"/>
                    </a:ext>
                  </a:extLst>
                </a:gridCol>
              </a:tblGrid>
              <a:tr h="262949">
                <a:tc>
                  <a:txBody>
                    <a:bodyPr/>
                    <a:lstStyle/>
                    <a:p>
                      <a:endParaRPr lang="es-ES" sz="1600" dirty="0">
                        <a:latin typeface="+mj-lt"/>
                      </a:endParaRPr>
                    </a:p>
                  </a:txBody>
                  <a:tcPr/>
                </a:tc>
                <a:tc>
                  <a:txBody>
                    <a:bodyPr/>
                    <a:lstStyle/>
                    <a:p>
                      <a:pPr algn="ctr"/>
                      <a:r>
                        <a:rPr lang="es-ES" sz="1600" dirty="0" smtClean="0">
                          <a:latin typeface="+mj-lt"/>
                        </a:rPr>
                        <a:t>Lisina</a:t>
                      </a:r>
                      <a:endParaRPr lang="es-ES" sz="1600" dirty="0">
                        <a:latin typeface="+mj-lt"/>
                      </a:endParaRPr>
                    </a:p>
                  </a:txBody>
                  <a:tcPr/>
                </a:tc>
                <a:tc>
                  <a:txBody>
                    <a:bodyPr/>
                    <a:lstStyle/>
                    <a:p>
                      <a:pPr algn="ctr"/>
                      <a:r>
                        <a:rPr lang="es-ES" sz="1600" dirty="0" smtClean="0">
                          <a:latin typeface="+mj-lt"/>
                        </a:rPr>
                        <a:t>Calorías</a:t>
                      </a:r>
                      <a:endParaRPr lang="es-ES" sz="1600" dirty="0">
                        <a:latin typeface="+mj-lt"/>
                      </a:endParaRPr>
                    </a:p>
                  </a:txBody>
                  <a:tcPr/>
                </a:tc>
                <a:extLst>
                  <a:ext uri="{0D108BD9-81ED-4DB2-BD59-A6C34878D82A}">
                    <a16:rowId xmlns:a16="http://schemas.microsoft.com/office/drawing/2014/main" xmlns="" val="10000"/>
                  </a:ext>
                </a:extLst>
              </a:tr>
              <a:tr h="262949">
                <a:tc>
                  <a:txBody>
                    <a:bodyPr/>
                    <a:lstStyle/>
                    <a:p>
                      <a:r>
                        <a:rPr lang="es-ES" sz="1600" kern="1200" dirty="0" smtClean="0">
                          <a:solidFill>
                            <a:schemeClr val="tx1"/>
                          </a:solidFill>
                          <a:latin typeface="+mj-lt"/>
                          <a:ea typeface="+mn-ea"/>
                          <a:cs typeface="+mn-cs"/>
                        </a:rPr>
                        <a:t>Bebida arroz </a:t>
                      </a:r>
                      <a:r>
                        <a:rPr lang="es-ES" sz="1600" kern="1200" dirty="0" err="1" smtClean="0">
                          <a:solidFill>
                            <a:schemeClr val="tx1"/>
                          </a:solidFill>
                          <a:latin typeface="+mj-lt"/>
                          <a:ea typeface="+mn-ea"/>
                          <a:cs typeface="+mn-cs"/>
                        </a:rPr>
                        <a:t>Alpro</a:t>
                      </a:r>
                      <a:r>
                        <a:rPr lang="es-ES" sz="1600" kern="1200" dirty="0" smtClean="0">
                          <a:solidFill>
                            <a:schemeClr val="tx1"/>
                          </a:solidFill>
                          <a:latin typeface="+mj-lt"/>
                          <a:ea typeface="+mn-ea"/>
                          <a:cs typeface="+mn-cs"/>
                        </a:rPr>
                        <a:t>®</a:t>
                      </a:r>
                      <a:endParaRPr lang="es-ES" sz="1600" kern="1200" dirty="0">
                        <a:solidFill>
                          <a:schemeClr val="tx1"/>
                        </a:solidFill>
                        <a:latin typeface="+mj-lt"/>
                        <a:ea typeface="+mn-ea"/>
                        <a:cs typeface="+mn-cs"/>
                      </a:endParaRPr>
                    </a:p>
                  </a:txBody>
                  <a:tcPr/>
                </a:tc>
                <a:tc>
                  <a:txBody>
                    <a:bodyPr/>
                    <a:lstStyle/>
                    <a:p>
                      <a:pPr algn="ctr"/>
                      <a:r>
                        <a:rPr lang="es-ES" sz="1600" kern="1200" dirty="0" smtClean="0">
                          <a:solidFill>
                            <a:schemeClr val="tx1"/>
                          </a:solidFill>
                          <a:latin typeface="+mj-lt"/>
                          <a:ea typeface="+mn-ea"/>
                          <a:cs typeface="+mn-cs"/>
                        </a:rPr>
                        <a:t>3 mg</a:t>
                      </a:r>
                      <a:endParaRPr lang="es-ES" sz="1600" kern="1200" dirty="0">
                        <a:solidFill>
                          <a:schemeClr val="tx1"/>
                        </a:solidFill>
                        <a:latin typeface="+mj-lt"/>
                        <a:ea typeface="+mn-ea"/>
                        <a:cs typeface="+mn-cs"/>
                      </a:endParaRPr>
                    </a:p>
                  </a:txBody>
                  <a:tcPr/>
                </a:tc>
                <a:tc>
                  <a:txBody>
                    <a:bodyPr/>
                    <a:lstStyle/>
                    <a:p>
                      <a:pPr algn="ctr"/>
                      <a:r>
                        <a:rPr lang="es-ES" sz="1600" kern="1200" dirty="0" smtClean="0">
                          <a:solidFill>
                            <a:schemeClr val="tx1"/>
                          </a:solidFill>
                          <a:latin typeface="+mj-lt"/>
                          <a:ea typeface="+mn-ea"/>
                          <a:cs typeface="+mn-cs"/>
                        </a:rPr>
                        <a:t>49 kcal</a:t>
                      </a:r>
                      <a:endParaRPr lang="es-ES" sz="1600" kern="1200" dirty="0">
                        <a:solidFill>
                          <a:schemeClr val="tx1"/>
                        </a:solidFill>
                        <a:latin typeface="+mj-lt"/>
                        <a:ea typeface="+mn-ea"/>
                        <a:cs typeface="+mn-cs"/>
                      </a:endParaRPr>
                    </a:p>
                  </a:txBody>
                  <a:tcPr/>
                </a:tc>
                <a:extLst>
                  <a:ext uri="{0D108BD9-81ED-4DB2-BD59-A6C34878D82A}">
                    <a16:rowId xmlns:a16="http://schemas.microsoft.com/office/drawing/2014/main" xmlns="" val="10001"/>
                  </a:ext>
                </a:extLst>
              </a:tr>
              <a:tr h="262949">
                <a:tc>
                  <a:txBody>
                    <a:bodyPr/>
                    <a:lstStyle/>
                    <a:p>
                      <a:r>
                        <a:rPr lang="es-ES" sz="1600" dirty="0" smtClean="0">
                          <a:latin typeface="+mj-lt"/>
                        </a:rPr>
                        <a:t>Queso </a:t>
                      </a:r>
                      <a:r>
                        <a:rPr lang="es-ES" sz="1600" dirty="0" err="1" smtClean="0">
                          <a:latin typeface="+mj-lt"/>
                        </a:rPr>
                        <a:t>Violife</a:t>
                      </a:r>
                      <a:endParaRPr lang="es-ES" sz="1600" dirty="0">
                        <a:latin typeface="+mj-lt"/>
                      </a:endParaRPr>
                    </a:p>
                  </a:txBody>
                  <a:tcPr/>
                </a:tc>
                <a:tc>
                  <a:txBody>
                    <a:bodyPr/>
                    <a:lstStyle/>
                    <a:p>
                      <a:pPr algn="ctr"/>
                      <a:r>
                        <a:rPr lang="es-ES" sz="1600" dirty="0" smtClean="0">
                          <a:latin typeface="+mj-lt"/>
                        </a:rPr>
                        <a:t>0 </a:t>
                      </a:r>
                      <a:endParaRPr lang="es-ES" sz="1600" dirty="0">
                        <a:latin typeface="+mj-lt"/>
                      </a:endParaRPr>
                    </a:p>
                  </a:txBody>
                  <a:tcPr/>
                </a:tc>
                <a:tc>
                  <a:txBody>
                    <a:bodyPr/>
                    <a:lstStyle/>
                    <a:p>
                      <a:pPr algn="ctr"/>
                      <a:r>
                        <a:rPr lang="es-ES" sz="1600" dirty="0" smtClean="0">
                          <a:latin typeface="+mj-lt"/>
                        </a:rPr>
                        <a:t>285 kcal</a:t>
                      </a:r>
                      <a:endParaRPr lang="es-ES" sz="1600" dirty="0">
                        <a:latin typeface="+mj-lt"/>
                      </a:endParaRPr>
                    </a:p>
                  </a:txBody>
                  <a:tcPr/>
                </a:tc>
                <a:extLst>
                  <a:ext uri="{0D108BD9-81ED-4DB2-BD59-A6C34878D82A}">
                    <a16:rowId xmlns:a16="http://schemas.microsoft.com/office/drawing/2014/main" xmlns="" val="10002"/>
                  </a:ext>
                </a:extLst>
              </a:tr>
              <a:tr h="262949">
                <a:tc>
                  <a:txBody>
                    <a:bodyPr/>
                    <a:lstStyle/>
                    <a:p>
                      <a:r>
                        <a:rPr lang="es-ES" sz="1600" dirty="0" smtClean="0">
                          <a:latin typeface="+mj-lt"/>
                        </a:rPr>
                        <a:t>Preparado </a:t>
                      </a:r>
                      <a:r>
                        <a:rPr lang="es-ES" sz="1600" dirty="0" err="1" smtClean="0">
                          <a:latin typeface="+mj-lt"/>
                        </a:rPr>
                        <a:t>veggie</a:t>
                      </a:r>
                      <a:r>
                        <a:rPr lang="es-ES" sz="1600" baseline="0" dirty="0" smtClean="0">
                          <a:latin typeface="+mj-lt"/>
                        </a:rPr>
                        <a:t> avena y arroz</a:t>
                      </a:r>
                      <a:endParaRPr lang="es-ES" sz="1600" dirty="0">
                        <a:latin typeface="+mj-lt"/>
                      </a:endParaRPr>
                    </a:p>
                  </a:txBody>
                  <a:tcPr/>
                </a:tc>
                <a:tc>
                  <a:txBody>
                    <a:bodyPr/>
                    <a:lstStyle/>
                    <a:p>
                      <a:pPr algn="ctr"/>
                      <a:r>
                        <a:rPr lang="es-ES" sz="1600" dirty="0" smtClean="0">
                          <a:latin typeface="+mj-lt"/>
                        </a:rPr>
                        <a:t>48 mg</a:t>
                      </a:r>
                      <a:endParaRPr lang="es-ES" sz="1600" dirty="0">
                        <a:latin typeface="+mj-lt"/>
                      </a:endParaRPr>
                    </a:p>
                  </a:txBody>
                  <a:tcPr/>
                </a:tc>
                <a:tc>
                  <a:txBody>
                    <a:bodyPr/>
                    <a:lstStyle/>
                    <a:p>
                      <a:pPr algn="ctr"/>
                      <a:r>
                        <a:rPr lang="es-ES" sz="1600" dirty="0" smtClean="0">
                          <a:latin typeface="+mj-lt"/>
                        </a:rPr>
                        <a:t>332 kcal</a:t>
                      </a:r>
                      <a:endParaRPr lang="es-ES" sz="1600" dirty="0">
                        <a:latin typeface="+mj-lt"/>
                      </a:endParaRPr>
                    </a:p>
                  </a:txBody>
                  <a:tcPr/>
                </a:tc>
                <a:extLst>
                  <a:ext uri="{0D108BD9-81ED-4DB2-BD59-A6C34878D82A}">
                    <a16:rowId xmlns:a16="http://schemas.microsoft.com/office/drawing/2014/main" xmlns="" val="10003"/>
                  </a:ext>
                </a:extLst>
              </a:tr>
              <a:tr h="262949">
                <a:tc>
                  <a:txBody>
                    <a:bodyPr/>
                    <a:lstStyle/>
                    <a:p>
                      <a:r>
                        <a:rPr lang="es-ES" sz="1600" dirty="0">
                          <a:latin typeface="+mj-lt"/>
                        </a:rPr>
                        <a:t>Nuez de macadamia</a:t>
                      </a:r>
                    </a:p>
                  </a:txBody>
                  <a:tcPr/>
                </a:tc>
                <a:tc>
                  <a:txBody>
                    <a:bodyPr/>
                    <a:lstStyle/>
                    <a:p>
                      <a:pPr algn="ctr"/>
                      <a:r>
                        <a:rPr lang="es-ES" sz="1600" dirty="0" smtClean="0">
                          <a:latin typeface="+mj-lt"/>
                        </a:rPr>
                        <a:t>18 mg</a:t>
                      </a:r>
                      <a:endParaRPr lang="es-ES" sz="1600" dirty="0">
                        <a:latin typeface="+mj-lt"/>
                      </a:endParaRPr>
                    </a:p>
                  </a:txBody>
                  <a:tcPr/>
                </a:tc>
                <a:tc>
                  <a:txBody>
                    <a:bodyPr/>
                    <a:lstStyle/>
                    <a:p>
                      <a:pPr algn="ctr"/>
                      <a:r>
                        <a:rPr lang="es-ES" sz="1600" dirty="0" smtClean="0">
                          <a:latin typeface="+mj-lt"/>
                        </a:rPr>
                        <a:t>718 kcal</a:t>
                      </a:r>
                      <a:endParaRPr lang="es-ES" sz="1600" dirty="0">
                        <a:latin typeface="+mj-lt"/>
                      </a:endParaRPr>
                    </a:p>
                  </a:txBody>
                  <a:tcPr/>
                </a:tc>
                <a:extLst>
                  <a:ext uri="{0D108BD9-81ED-4DB2-BD59-A6C34878D82A}">
                    <a16:rowId xmlns:a16="http://schemas.microsoft.com/office/drawing/2014/main" xmlns="" val="10004"/>
                  </a:ext>
                </a:extLst>
              </a:tr>
            </a:tbl>
          </a:graphicData>
        </a:graphic>
      </p:graphicFrame>
      <p:pic>
        <p:nvPicPr>
          <p:cNvPr id="10" name="Picture 2"/>
          <p:cNvPicPr>
            <a:picLocks noChangeAspect="1" noChangeArrowheads="1"/>
          </p:cNvPicPr>
          <p:nvPr/>
        </p:nvPicPr>
        <p:blipFill rotWithShape="1">
          <a:blip r:embed="rId4" cstate="print">
            <a:clrChange>
              <a:clrFrom>
                <a:srgbClr val="FFFFFF"/>
              </a:clrFrom>
              <a:clrTo>
                <a:srgbClr val="FFFFFF">
                  <a:alpha val="0"/>
                </a:srgbClr>
              </a:clrTo>
            </a:clrChange>
          </a:blip>
          <a:srcRect l="9524" t="48218" r="38433" b="7171"/>
          <a:stretch/>
        </p:blipFill>
        <p:spPr bwMode="auto">
          <a:xfrm>
            <a:off x="2792762" y="4689574"/>
            <a:ext cx="3107705" cy="1498476"/>
          </a:xfrm>
          <a:prstGeom prst="rect">
            <a:avLst/>
          </a:prstGeom>
          <a:noFill/>
          <a:ln w="9525">
            <a:noFill/>
            <a:miter lim="800000"/>
            <a:headEnd/>
            <a:tailEnd/>
          </a:ln>
        </p:spPr>
      </p:pic>
      <p:pic>
        <p:nvPicPr>
          <p:cNvPr id="11" name="Picture 2"/>
          <p:cNvPicPr>
            <a:picLocks noChangeAspect="1" noChangeArrowheads="1"/>
          </p:cNvPicPr>
          <p:nvPr/>
        </p:nvPicPr>
        <p:blipFill>
          <a:blip r:embed="rId5" cstate="print">
            <a:clrChange>
              <a:clrFrom>
                <a:srgbClr val="FFFFFF"/>
              </a:clrFrom>
              <a:clrTo>
                <a:srgbClr val="FFFFFF">
                  <a:alpha val="0"/>
                </a:srgbClr>
              </a:clrTo>
            </a:clrChange>
          </a:blip>
          <a:srcRect l="34722" t="30566" r="47429" b="37862"/>
          <a:stretch>
            <a:fillRect/>
          </a:stretch>
        </p:blipFill>
        <p:spPr bwMode="auto">
          <a:xfrm>
            <a:off x="4182712" y="2428243"/>
            <a:ext cx="2160620" cy="2149834"/>
          </a:xfrm>
          <a:prstGeom prst="rect">
            <a:avLst/>
          </a:prstGeom>
          <a:noFill/>
          <a:ln w="9525">
            <a:noFill/>
            <a:miter lim="800000"/>
            <a:headEnd/>
            <a:tailEnd/>
          </a:ln>
        </p:spPr>
      </p:pic>
      <p:pic>
        <p:nvPicPr>
          <p:cNvPr id="12" name="Picture 2" descr="https://androsvegetal.es/wp-content/uploads/2018/01/coco_limon-1.jpg"/>
          <p:cNvPicPr>
            <a:picLocks noChangeAspect="1" noChangeArrowheads="1"/>
          </p:cNvPicPr>
          <p:nvPr/>
        </p:nvPicPr>
        <p:blipFill>
          <a:blip r:embed="rId6" cstate="print"/>
          <a:srcRect l="8486" t="38300" r="8868" b="10046"/>
          <a:stretch>
            <a:fillRect/>
          </a:stretch>
        </p:blipFill>
        <p:spPr bwMode="auto">
          <a:xfrm>
            <a:off x="267621" y="4393470"/>
            <a:ext cx="2428764" cy="1517977"/>
          </a:xfrm>
          <a:prstGeom prst="rect">
            <a:avLst/>
          </a:prstGeom>
          <a:noFill/>
        </p:spPr>
      </p:pic>
      <p:graphicFrame>
        <p:nvGraphicFramePr>
          <p:cNvPr id="13" name="Tabla 12"/>
          <p:cNvGraphicFramePr>
            <a:graphicFrameLocks noGrp="1"/>
          </p:cNvGraphicFramePr>
          <p:nvPr>
            <p:extLst>
              <p:ext uri="{D42A27DB-BD31-4B8C-83A1-F6EECF244321}">
                <p14:modId xmlns:p14="http://schemas.microsoft.com/office/powerpoint/2010/main" val="2424094910"/>
              </p:ext>
            </p:extLst>
          </p:nvPr>
        </p:nvGraphicFramePr>
        <p:xfrm>
          <a:off x="6422483" y="3134034"/>
          <a:ext cx="5321988" cy="1005840"/>
        </p:xfrm>
        <a:graphic>
          <a:graphicData uri="http://schemas.openxmlformats.org/drawingml/2006/table">
            <a:tbl>
              <a:tblPr firstRow="1" bandRow="1">
                <a:tableStyleId>{E8B1032C-EA38-4F05-BA0D-38AFFFC7BED3}</a:tableStyleId>
              </a:tblPr>
              <a:tblGrid>
                <a:gridCol w="2917370">
                  <a:extLst>
                    <a:ext uri="{9D8B030D-6E8A-4147-A177-3AD203B41FA5}">
                      <a16:colId xmlns:a16="http://schemas.microsoft.com/office/drawing/2014/main" xmlns="" val="20000"/>
                    </a:ext>
                  </a:extLst>
                </a:gridCol>
                <a:gridCol w="1251857">
                  <a:extLst>
                    <a:ext uri="{9D8B030D-6E8A-4147-A177-3AD203B41FA5}">
                      <a16:colId xmlns:a16="http://schemas.microsoft.com/office/drawing/2014/main" xmlns="" val="20001"/>
                    </a:ext>
                  </a:extLst>
                </a:gridCol>
                <a:gridCol w="1152761">
                  <a:extLst>
                    <a:ext uri="{9D8B030D-6E8A-4147-A177-3AD203B41FA5}">
                      <a16:colId xmlns:a16="http://schemas.microsoft.com/office/drawing/2014/main" xmlns="" val="20002"/>
                    </a:ext>
                  </a:extLst>
                </a:gridCol>
              </a:tblGrid>
              <a:tr h="262949">
                <a:tc>
                  <a:txBody>
                    <a:bodyPr/>
                    <a:lstStyle/>
                    <a:p>
                      <a:endParaRPr lang="es-ES" sz="1600" dirty="0">
                        <a:latin typeface="+mj-lt"/>
                      </a:endParaRPr>
                    </a:p>
                  </a:txBody>
                  <a:tcPr/>
                </a:tc>
                <a:tc>
                  <a:txBody>
                    <a:bodyPr/>
                    <a:lstStyle/>
                    <a:p>
                      <a:pPr algn="ctr"/>
                      <a:r>
                        <a:rPr lang="es-ES" sz="1600" dirty="0" smtClean="0">
                          <a:latin typeface="+mj-lt"/>
                        </a:rPr>
                        <a:t>Lisina</a:t>
                      </a:r>
                      <a:endParaRPr lang="es-ES" sz="1600" dirty="0">
                        <a:latin typeface="+mj-lt"/>
                      </a:endParaRPr>
                    </a:p>
                  </a:txBody>
                  <a:tcPr/>
                </a:tc>
                <a:tc>
                  <a:txBody>
                    <a:bodyPr/>
                    <a:lstStyle/>
                    <a:p>
                      <a:pPr algn="ctr"/>
                      <a:r>
                        <a:rPr lang="es-ES" sz="1600" dirty="0" smtClean="0">
                          <a:latin typeface="+mj-lt"/>
                        </a:rPr>
                        <a:t>Calorías</a:t>
                      </a:r>
                      <a:endParaRPr lang="es-ES" sz="1600" dirty="0">
                        <a:latin typeface="+mj-lt"/>
                      </a:endParaRPr>
                    </a:p>
                  </a:txBody>
                  <a:tcPr/>
                </a:tc>
                <a:extLst>
                  <a:ext uri="{0D108BD9-81ED-4DB2-BD59-A6C34878D82A}">
                    <a16:rowId xmlns:a16="http://schemas.microsoft.com/office/drawing/2014/main" xmlns="" val="10000"/>
                  </a:ext>
                </a:extLst>
              </a:tr>
              <a:tr h="262949">
                <a:tc>
                  <a:txBody>
                    <a:bodyPr/>
                    <a:lstStyle/>
                    <a:p>
                      <a:r>
                        <a:rPr lang="es-ES" sz="1600" kern="1200" dirty="0" smtClean="0">
                          <a:solidFill>
                            <a:schemeClr val="tx1"/>
                          </a:solidFill>
                          <a:latin typeface="+mj-lt"/>
                          <a:ea typeface="+mn-ea"/>
                          <a:cs typeface="+mn-cs"/>
                        </a:rPr>
                        <a:t>Reina vegetal vainilla ®</a:t>
                      </a:r>
                      <a:endParaRPr lang="es-ES" sz="1600" kern="1200" dirty="0">
                        <a:solidFill>
                          <a:schemeClr val="tx1"/>
                        </a:solidFill>
                        <a:latin typeface="+mj-lt"/>
                        <a:ea typeface="+mn-ea"/>
                        <a:cs typeface="+mn-cs"/>
                      </a:endParaRPr>
                    </a:p>
                  </a:txBody>
                  <a:tcPr/>
                </a:tc>
                <a:tc>
                  <a:txBody>
                    <a:bodyPr/>
                    <a:lstStyle/>
                    <a:p>
                      <a:pPr algn="ctr"/>
                      <a:r>
                        <a:rPr lang="es-ES" sz="1600" kern="1200" dirty="0" smtClean="0">
                          <a:solidFill>
                            <a:schemeClr val="tx1"/>
                          </a:solidFill>
                          <a:latin typeface="+mj-lt"/>
                          <a:ea typeface="+mn-ea"/>
                          <a:cs typeface="+mn-cs"/>
                        </a:rPr>
                        <a:t>9 mg</a:t>
                      </a:r>
                      <a:endParaRPr lang="es-ES" sz="1600" kern="1200" dirty="0">
                        <a:solidFill>
                          <a:schemeClr val="tx1"/>
                        </a:solidFill>
                        <a:latin typeface="+mj-lt"/>
                        <a:ea typeface="+mn-ea"/>
                        <a:cs typeface="+mn-cs"/>
                      </a:endParaRPr>
                    </a:p>
                  </a:txBody>
                  <a:tcPr/>
                </a:tc>
                <a:tc>
                  <a:txBody>
                    <a:bodyPr/>
                    <a:lstStyle/>
                    <a:p>
                      <a:pPr algn="ctr"/>
                      <a:r>
                        <a:rPr lang="es-ES" sz="1600" kern="1200" dirty="0" smtClean="0">
                          <a:solidFill>
                            <a:schemeClr val="tx1"/>
                          </a:solidFill>
                          <a:latin typeface="+mj-lt"/>
                          <a:ea typeface="+mn-ea"/>
                          <a:cs typeface="+mn-cs"/>
                        </a:rPr>
                        <a:t>77 kcal</a:t>
                      </a:r>
                      <a:endParaRPr lang="es-ES" sz="1600" kern="1200" dirty="0">
                        <a:solidFill>
                          <a:schemeClr val="tx1"/>
                        </a:solidFill>
                        <a:latin typeface="+mj-lt"/>
                        <a:ea typeface="+mn-ea"/>
                        <a:cs typeface="+mn-cs"/>
                      </a:endParaRPr>
                    </a:p>
                  </a:txBody>
                  <a:tcPr/>
                </a:tc>
                <a:extLst>
                  <a:ext uri="{0D108BD9-81ED-4DB2-BD59-A6C34878D82A}">
                    <a16:rowId xmlns:a16="http://schemas.microsoft.com/office/drawing/2014/main" xmlns="" val="10001"/>
                  </a:ext>
                </a:extLst>
              </a:tr>
              <a:tr h="262949">
                <a:tc>
                  <a:txBody>
                    <a:bodyPr/>
                    <a:lstStyle/>
                    <a:p>
                      <a:r>
                        <a:rPr lang="es-ES" sz="1600" dirty="0" err="1" smtClean="0">
                          <a:latin typeface="+mj-lt"/>
                        </a:rPr>
                        <a:t>Andros</a:t>
                      </a:r>
                      <a:r>
                        <a:rPr lang="es-ES" sz="1600" dirty="0" smtClean="0">
                          <a:latin typeface="+mj-lt"/>
                        </a:rPr>
                        <a:t> vegetal limón</a:t>
                      </a:r>
                      <a:r>
                        <a:rPr lang="es-ES" sz="1600" baseline="0" dirty="0" smtClean="0">
                          <a:latin typeface="+mj-lt"/>
                        </a:rPr>
                        <a:t> ®</a:t>
                      </a:r>
                      <a:endParaRPr lang="es-ES" sz="1600" dirty="0">
                        <a:latin typeface="+mj-lt"/>
                      </a:endParaRPr>
                    </a:p>
                  </a:txBody>
                  <a:tcPr/>
                </a:tc>
                <a:tc>
                  <a:txBody>
                    <a:bodyPr/>
                    <a:lstStyle/>
                    <a:p>
                      <a:pPr algn="ctr"/>
                      <a:r>
                        <a:rPr lang="es-ES" sz="1600" dirty="0" smtClean="0">
                          <a:latin typeface="+mj-lt"/>
                        </a:rPr>
                        <a:t>10  mg</a:t>
                      </a:r>
                      <a:endParaRPr lang="es-ES" sz="1600" dirty="0">
                        <a:latin typeface="+mj-lt"/>
                      </a:endParaRPr>
                    </a:p>
                  </a:txBody>
                  <a:tcPr/>
                </a:tc>
                <a:tc>
                  <a:txBody>
                    <a:bodyPr/>
                    <a:lstStyle/>
                    <a:p>
                      <a:pPr algn="ctr"/>
                      <a:r>
                        <a:rPr lang="es-ES" sz="1600" dirty="0" smtClean="0">
                          <a:latin typeface="+mj-lt"/>
                        </a:rPr>
                        <a:t>94 kcal</a:t>
                      </a:r>
                      <a:endParaRPr lang="es-ES" sz="1600" dirty="0">
                        <a:latin typeface="+mj-lt"/>
                      </a:endParaRP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4214584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600" b="1" dirty="0">
                <a:solidFill>
                  <a:schemeClr val="accent1">
                    <a:lumMod val="60000"/>
                    <a:lumOff val="40000"/>
                  </a:schemeClr>
                </a:solidFill>
              </a:rPr>
              <a:t>¿Y se puede hacer con alimentos?</a:t>
            </a:r>
          </a:p>
        </p:txBody>
      </p:sp>
      <p:sp>
        <p:nvSpPr>
          <p:cNvPr id="4" name="Marcador de contenido 2"/>
          <p:cNvSpPr txBox="1">
            <a:spLocks/>
          </p:cNvSpPr>
          <p:nvPr/>
        </p:nvSpPr>
        <p:spPr>
          <a:xfrm>
            <a:off x="7090683" y="2160825"/>
            <a:ext cx="3407665" cy="534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400"/>
              </a:spcBef>
              <a:spcAft>
                <a:spcPts val="200"/>
              </a:spcAft>
              <a:buClr>
                <a:srgbClr val="FF9966"/>
              </a:buClr>
              <a:buFont typeface="Arial" panose="020B0604020202020204" pitchFamily="34" charset="0"/>
              <a:buNone/>
            </a:pPr>
            <a:r>
              <a:rPr lang="es-ES" sz="1800" dirty="0" smtClean="0">
                <a:solidFill>
                  <a:srgbClr val="DC8B66"/>
                </a:solidFill>
                <a:latin typeface="+mj-lt"/>
              </a:rPr>
              <a:t>Alimentos </a:t>
            </a:r>
            <a:r>
              <a:rPr lang="es-ES" sz="1800" dirty="0" err="1" smtClean="0">
                <a:solidFill>
                  <a:srgbClr val="DC8B66"/>
                </a:solidFill>
                <a:latin typeface="+mj-lt"/>
              </a:rPr>
              <a:t>hipoproteicos</a:t>
            </a:r>
            <a:endParaRPr lang="es-ES" sz="1800" dirty="0" smtClean="0">
              <a:solidFill>
                <a:srgbClr val="DC8B66"/>
              </a:solidFill>
              <a:latin typeface="+mj-lt"/>
            </a:endParaRPr>
          </a:p>
        </p:txBody>
      </p:sp>
      <p:pic>
        <p:nvPicPr>
          <p:cNvPr id="14" name="Picture 2" descr="MEVALIA LOW PROTEIN | Mevalia"/>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764" y="3568431"/>
            <a:ext cx="1884589" cy="18845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arifen · Sanavi. Fabricante de productos dietétic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8360" y="3568431"/>
            <a:ext cx="154960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utricia Vademec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486" y="1822893"/>
            <a:ext cx="2391146" cy="1745538"/>
          </a:xfrm>
          <a:prstGeom prst="rect">
            <a:avLst/>
          </a:prstGeom>
          <a:noFill/>
          <a:extLst>
            <a:ext uri="{909E8E84-426E-40DD-AFC4-6F175D3DCCD1}">
              <a14:hiddenFill xmlns:a14="http://schemas.microsoft.com/office/drawing/2010/main">
                <a:solidFill>
                  <a:srgbClr val="FFFFFF"/>
                </a:solidFill>
              </a14:hiddenFill>
            </a:ext>
          </a:extLst>
        </p:spPr>
      </p:pic>
      <p:pic>
        <p:nvPicPr>
          <p:cNvPr id="18" name="12 Imagen" descr="20190212_185958.jpg"/>
          <p:cNvPicPr>
            <a:picLocks noChangeAspect="1"/>
          </p:cNvPicPr>
          <p:nvPr/>
        </p:nvPicPr>
        <p:blipFill>
          <a:blip r:embed="rId5" cstate="print"/>
          <a:srcRect t="17776" b="28508"/>
          <a:stretch>
            <a:fillRect/>
          </a:stretch>
        </p:blipFill>
        <p:spPr>
          <a:xfrm>
            <a:off x="2874159" y="1994658"/>
            <a:ext cx="3048184" cy="1228013"/>
          </a:xfrm>
          <a:prstGeom prst="rect">
            <a:avLst/>
          </a:prstGeom>
        </p:spPr>
      </p:pic>
      <p:pic>
        <p:nvPicPr>
          <p:cNvPr id="19" name="Picture 2" descr="Macaroni - Tarani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329" t="9400" r="30725" b="9705"/>
          <a:stretch/>
        </p:blipFill>
        <p:spPr bwMode="auto">
          <a:xfrm>
            <a:off x="2713065" y="3492230"/>
            <a:ext cx="1179559" cy="2514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la 19"/>
          <p:cNvGraphicFramePr>
            <a:graphicFrameLocks noGrp="1"/>
          </p:cNvGraphicFramePr>
          <p:nvPr>
            <p:extLst>
              <p:ext uri="{D42A27DB-BD31-4B8C-83A1-F6EECF244321}">
                <p14:modId xmlns:p14="http://schemas.microsoft.com/office/powerpoint/2010/main" val="1098728869"/>
              </p:ext>
            </p:extLst>
          </p:nvPr>
        </p:nvGraphicFramePr>
        <p:xfrm>
          <a:off x="6313700" y="3838573"/>
          <a:ext cx="5780533" cy="1584960"/>
        </p:xfrm>
        <a:graphic>
          <a:graphicData uri="http://schemas.openxmlformats.org/drawingml/2006/table">
            <a:tbl>
              <a:tblPr firstRow="1" bandRow="1">
                <a:tableStyleId>{E8B1032C-EA38-4F05-BA0D-38AFFFC7BED3}</a:tableStyleId>
              </a:tblPr>
              <a:tblGrid>
                <a:gridCol w="2079802">
                  <a:extLst>
                    <a:ext uri="{9D8B030D-6E8A-4147-A177-3AD203B41FA5}">
                      <a16:colId xmlns:a16="http://schemas.microsoft.com/office/drawing/2014/main" xmlns="" val="20000"/>
                    </a:ext>
                  </a:extLst>
                </a:gridCol>
                <a:gridCol w="1190445">
                  <a:extLst>
                    <a:ext uri="{9D8B030D-6E8A-4147-A177-3AD203B41FA5}">
                      <a16:colId xmlns:a16="http://schemas.microsoft.com/office/drawing/2014/main" xmlns="" val="20001"/>
                    </a:ext>
                  </a:extLst>
                </a:gridCol>
                <a:gridCol w="1026544">
                  <a:extLst>
                    <a:ext uri="{9D8B030D-6E8A-4147-A177-3AD203B41FA5}">
                      <a16:colId xmlns:a16="http://schemas.microsoft.com/office/drawing/2014/main" xmlns="" val="20002"/>
                    </a:ext>
                  </a:extLst>
                </a:gridCol>
                <a:gridCol w="1483742">
                  <a:extLst>
                    <a:ext uri="{9D8B030D-6E8A-4147-A177-3AD203B41FA5}">
                      <a16:colId xmlns:a16="http://schemas.microsoft.com/office/drawing/2014/main" xmlns="" val="20003"/>
                    </a:ext>
                  </a:extLst>
                </a:gridCol>
              </a:tblGrid>
              <a:tr h="333225">
                <a:tc>
                  <a:txBody>
                    <a:bodyPr/>
                    <a:lstStyle/>
                    <a:p>
                      <a:r>
                        <a:rPr lang="es-ES" sz="1600" dirty="0" smtClean="0">
                          <a:latin typeface="+mj-lt"/>
                        </a:rPr>
                        <a:t>Producto</a:t>
                      </a:r>
                      <a:endParaRPr lang="es-ES" sz="1600" dirty="0">
                        <a:latin typeface="+mj-lt"/>
                      </a:endParaRPr>
                    </a:p>
                  </a:txBody>
                  <a:tcPr/>
                </a:tc>
                <a:tc>
                  <a:txBody>
                    <a:bodyPr/>
                    <a:lstStyle/>
                    <a:p>
                      <a:r>
                        <a:rPr lang="es-ES" sz="1600" dirty="0" smtClean="0">
                          <a:latin typeface="+mj-lt"/>
                        </a:rPr>
                        <a:t>Proteínas</a:t>
                      </a:r>
                      <a:endParaRPr lang="es-ES" sz="1600" dirty="0">
                        <a:latin typeface="+mj-lt"/>
                      </a:endParaRPr>
                    </a:p>
                  </a:txBody>
                  <a:tcPr/>
                </a:tc>
                <a:tc>
                  <a:txBody>
                    <a:bodyPr/>
                    <a:lstStyle/>
                    <a:p>
                      <a:r>
                        <a:rPr lang="es-ES" sz="1600" dirty="0" smtClean="0">
                          <a:latin typeface="+mj-lt"/>
                        </a:rPr>
                        <a:t>Lisina</a:t>
                      </a:r>
                      <a:endParaRPr lang="es-ES" sz="1600" dirty="0">
                        <a:latin typeface="+mj-lt"/>
                      </a:endParaRPr>
                    </a:p>
                  </a:txBody>
                  <a:tcPr/>
                </a:tc>
                <a:tc>
                  <a:txBody>
                    <a:bodyPr/>
                    <a:lstStyle/>
                    <a:p>
                      <a:r>
                        <a:rPr lang="es-ES" sz="1600" dirty="0" smtClean="0">
                          <a:latin typeface="+mj-lt"/>
                        </a:rPr>
                        <a:t>Calorías</a:t>
                      </a:r>
                      <a:endParaRPr lang="es-ES" sz="1600" dirty="0">
                        <a:latin typeface="+mj-lt"/>
                      </a:endParaRPr>
                    </a:p>
                  </a:txBody>
                  <a:tcPr/>
                </a:tc>
                <a:extLst>
                  <a:ext uri="{0D108BD9-81ED-4DB2-BD59-A6C34878D82A}">
                    <a16:rowId xmlns:a16="http://schemas.microsoft.com/office/drawing/2014/main" xmlns="" val="10000"/>
                  </a:ext>
                </a:extLst>
              </a:tr>
              <a:tr h="263175">
                <a:tc>
                  <a:txBody>
                    <a:bodyPr/>
                    <a:lstStyle/>
                    <a:p>
                      <a:r>
                        <a:rPr lang="es-ES" sz="1600" dirty="0" smtClean="0">
                          <a:latin typeface="+mj-lt"/>
                        </a:rPr>
                        <a:t>Sustitutos</a:t>
                      </a:r>
                      <a:r>
                        <a:rPr lang="es-ES" sz="1600" baseline="0" dirty="0" smtClean="0">
                          <a:latin typeface="+mj-lt"/>
                        </a:rPr>
                        <a:t> arroz y pasta </a:t>
                      </a:r>
                      <a:r>
                        <a:rPr lang="es-ES" sz="1600" baseline="0" dirty="0" err="1" smtClean="0">
                          <a:latin typeface="+mj-lt"/>
                        </a:rPr>
                        <a:t>hipoproteicos</a:t>
                      </a:r>
                      <a:endParaRPr lang="es-ES" sz="1600" dirty="0">
                        <a:latin typeface="+mj-lt"/>
                      </a:endParaRPr>
                    </a:p>
                  </a:txBody>
                  <a:tcPr/>
                </a:tc>
                <a:tc>
                  <a:txBody>
                    <a:bodyPr/>
                    <a:lstStyle/>
                    <a:p>
                      <a:r>
                        <a:rPr lang="es-ES" sz="1600" dirty="0" smtClean="0">
                          <a:latin typeface="+mj-lt"/>
                        </a:rPr>
                        <a:t>&lt;</a:t>
                      </a:r>
                      <a:r>
                        <a:rPr lang="es-ES" sz="1600" baseline="0" dirty="0" smtClean="0">
                          <a:latin typeface="+mj-lt"/>
                        </a:rPr>
                        <a:t> 0,3 – 0,5 g</a:t>
                      </a:r>
                      <a:endParaRPr lang="es-ES" sz="1600" dirty="0">
                        <a:latin typeface="+mj-lt"/>
                      </a:endParaRPr>
                    </a:p>
                  </a:txBody>
                  <a:tcPr/>
                </a:tc>
                <a:tc>
                  <a:txBody>
                    <a:bodyPr/>
                    <a:lstStyle/>
                    <a:p>
                      <a:r>
                        <a:rPr lang="es-ES" sz="1600" dirty="0" smtClean="0">
                          <a:latin typeface="+mj-lt"/>
                        </a:rPr>
                        <a:t>10-15 mg</a:t>
                      </a:r>
                      <a:endParaRPr lang="es-ES" sz="1600" dirty="0">
                        <a:latin typeface="+mj-lt"/>
                      </a:endParaRPr>
                    </a:p>
                  </a:txBody>
                  <a:tcPr/>
                </a:tc>
                <a:tc>
                  <a:txBody>
                    <a:bodyPr/>
                    <a:lstStyle/>
                    <a:p>
                      <a:r>
                        <a:rPr lang="es-ES" sz="1600" dirty="0" smtClean="0">
                          <a:latin typeface="+mj-lt"/>
                        </a:rPr>
                        <a:t>380</a:t>
                      </a:r>
                      <a:r>
                        <a:rPr lang="es-ES" sz="1600" baseline="0" dirty="0" smtClean="0">
                          <a:latin typeface="+mj-lt"/>
                        </a:rPr>
                        <a:t> – 400 </a:t>
                      </a:r>
                      <a:r>
                        <a:rPr lang="es-ES" sz="1600" baseline="0" dirty="0" err="1" smtClean="0">
                          <a:latin typeface="+mj-lt"/>
                        </a:rPr>
                        <a:t>kcal</a:t>
                      </a:r>
                      <a:endParaRPr lang="es-ES" sz="1600" dirty="0">
                        <a:latin typeface="+mj-lt"/>
                      </a:endParaRPr>
                    </a:p>
                  </a:txBody>
                  <a:tcPr/>
                </a:tc>
                <a:extLst>
                  <a:ext uri="{0D108BD9-81ED-4DB2-BD59-A6C34878D82A}">
                    <a16:rowId xmlns:a16="http://schemas.microsoft.com/office/drawing/2014/main" xmlns="" val="10001"/>
                  </a:ext>
                </a:extLst>
              </a:tr>
              <a:tr h="263175">
                <a:tc>
                  <a:txBody>
                    <a:bodyPr/>
                    <a:lstStyle/>
                    <a:p>
                      <a:r>
                        <a:rPr lang="es-ES" sz="1600" dirty="0" err="1" smtClean="0">
                          <a:latin typeface="+mj-lt"/>
                        </a:rPr>
                        <a:t>Maizena</a:t>
                      </a:r>
                      <a:r>
                        <a:rPr lang="es-ES" sz="1600" dirty="0" smtClean="0">
                          <a:latin typeface="+mj-lt"/>
                        </a:rPr>
                        <a:t>®</a:t>
                      </a:r>
                      <a:endParaRPr lang="es-ES" sz="1600" dirty="0">
                        <a:latin typeface="+mj-lt"/>
                      </a:endParaRPr>
                    </a:p>
                  </a:txBody>
                  <a:tcPr/>
                </a:tc>
                <a:tc>
                  <a:txBody>
                    <a:bodyPr/>
                    <a:lstStyle/>
                    <a:p>
                      <a:r>
                        <a:rPr lang="es-ES" sz="1600" dirty="0" smtClean="0">
                          <a:latin typeface="+mj-lt"/>
                        </a:rPr>
                        <a:t>&lt; 0,5 g</a:t>
                      </a:r>
                      <a:endParaRPr lang="es-ES" sz="1600" dirty="0">
                        <a:latin typeface="+mj-lt"/>
                      </a:endParaRPr>
                    </a:p>
                  </a:txBody>
                  <a:tcPr/>
                </a:tc>
                <a:tc>
                  <a:txBody>
                    <a:bodyPr/>
                    <a:lstStyle/>
                    <a:p>
                      <a:r>
                        <a:rPr lang="es-ES" sz="1600" dirty="0" smtClean="0">
                          <a:latin typeface="+mj-lt"/>
                        </a:rPr>
                        <a:t>&lt; 10 mg</a:t>
                      </a:r>
                      <a:endParaRPr lang="es-ES" sz="1600" dirty="0">
                        <a:latin typeface="+mj-lt"/>
                      </a:endParaRPr>
                    </a:p>
                  </a:txBody>
                  <a:tcPr/>
                </a:tc>
                <a:tc>
                  <a:txBody>
                    <a:bodyPr/>
                    <a:lstStyle/>
                    <a:p>
                      <a:r>
                        <a:rPr lang="es-ES" sz="1600" dirty="0" smtClean="0">
                          <a:latin typeface="+mj-lt"/>
                        </a:rPr>
                        <a:t>384 kcal</a:t>
                      </a:r>
                      <a:endParaRPr lang="es-ES" sz="1600" dirty="0">
                        <a:latin typeface="+mj-lt"/>
                      </a:endParaRPr>
                    </a:p>
                  </a:txBody>
                  <a:tcPr/>
                </a:tc>
                <a:extLst>
                  <a:ext uri="{0D108BD9-81ED-4DB2-BD59-A6C34878D82A}">
                    <a16:rowId xmlns:a16="http://schemas.microsoft.com/office/drawing/2014/main" xmlns="" val="10002"/>
                  </a:ext>
                </a:extLst>
              </a:tr>
              <a:tr h="263175">
                <a:tc>
                  <a:txBody>
                    <a:bodyPr/>
                    <a:lstStyle/>
                    <a:p>
                      <a:r>
                        <a:rPr lang="es-ES" sz="1600" dirty="0" smtClean="0">
                          <a:latin typeface="+mj-lt"/>
                        </a:rPr>
                        <a:t>Aceite oliva</a:t>
                      </a:r>
                      <a:r>
                        <a:rPr lang="es-ES" sz="1600" baseline="0" dirty="0" smtClean="0">
                          <a:latin typeface="+mj-lt"/>
                        </a:rPr>
                        <a:t> / girasol</a:t>
                      </a:r>
                      <a:endParaRPr lang="es-ES" sz="1600" dirty="0">
                        <a:latin typeface="+mj-lt"/>
                      </a:endParaRPr>
                    </a:p>
                  </a:txBody>
                  <a:tcPr/>
                </a:tc>
                <a:tc>
                  <a:txBody>
                    <a:bodyPr/>
                    <a:lstStyle/>
                    <a:p>
                      <a:r>
                        <a:rPr lang="es-ES" sz="1600" dirty="0" smtClean="0">
                          <a:latin typeface="+mj-lt"/>
                        </a:rPr>
                        <a:t>0 </a:t>
                      </a:r>
                      <a:endParaRPr lang="es-ES" sz="1600" dirty="0">
                        <a:latin typeface="+mj-lt"/>
                      </a:endParaRPr>
                    </a:p>
                  </a:txBody>
                  <a:tcPr/>
                </a:tc>
                <a:tc>
                  <a:txBody>
                    <a:bodyPr/>
                    <a:lstStyle/>
                    <a:p>
                      <a:r>
                        <a:rPr lang="es-ES" sz="1600" dirty="0" smtClean="0">
                          <a:latin typeface="+mj-lt"/>
                        </a:rPr>
                        <a:t>0</a:t>
                      </a:r>
                      <a:endParaRPr lang="es-ES" sz="1600" dirty="0">
                        <a:latin typeface="+mj-lt"/>
                      </a:endParaRPr>
                    </a:p>
                  </a:txBody>
                  <a:tcPr/>
                </a:tc>
                <a:tc>
                  <a:txBody>
                    <a:bodyPr/>
                    <a:lstStyle/>
                    <a:p>
                      <a:r>
                        <a:rPr lang="es-ES" sz="1600" dirty="0" smtClean="0">
                          <a:latin typeface="+mj-lt"/>
                        </a:rPr>
                        <a:t>900 kcal</a:t>
                      </a:r>
                      <a:endParaRPr lang="es-ES" sz="1600" dirty="0">
                        <a:latin typeface="+mj-lt"/>
                      </a:endParaRPr>
                    </a:p>
                  </a:txBody>
                  <a:tcPr/>
                </a:tc>
                <a:extLst>
                  <a:ext uri="{0D108BD9-81ED-4DB2-BD59-A6C34878D82A}">
                    <a16:rowId xmlns:a16="http://schemas.microsoft.com/office/drawing/2014/main" xmlns="" val="10003"/>
                  </a:ext>
                </a:extLst>
              </a:tr>
            </a:tbl>
          </a:graphicData>
        </a:graphic>
      </p:graphicFrame>
      <p:sp>
        <p:nvSpPr>
          <p:cNvPr id="21" name="Marcador de contenido 2"/>
          <p:cNvSpPr txBox="1">
            <a:spLocks/>
          </p:cNvSpPr>
          <p:nvPr/>
        </p:nvSpPr>
        <p:spPr>
          <a:xfrm>
            <a:off x="6506703" y="2732280"/>
            <a:ext cx="5394526" cy="5348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400"/>
              </a:spcBef>
              <a:spcAft>
                <a:spcPts val="200"/>
              </a:spcAft>
              <a:buClr>
                <a:srgbClr val="FF9966"/>
              </a:buClr>
              <a:buFont typeface="Arial" panose="020B0604020202020204" pitchFamily="34" charset="0"/>
              <a:buNone/>
            </a:pPr>
            <a:r>
              <a:rPr lang="es-ES" sz="1600" dirty="0" smtClean="0">
                <a:latin typeface="+mj-lt"/>
              </a:rPr>
              <a:t>Es muy útil tener introducido en la dieta habitual alguno de estos productos para el momento del régimen de emergencia  </a:t>
            </a:r>
          </a:p>
        </p:txBody>
      </p:sp>
    </p:spTree>
    <p:extLst>
      <p:ext uri="{BB962C8B-B14F-4D97-AF65-F5344CB8AC3E}">
        <p14:creationId xmlns:p14="http://schemas.microsoft.com/office/powerpoint/2010/main" val="471657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3360" t="32634" r="12981" b="20927"/>
          <a:stretch/>
        </p:blipFill>
        <p:spPr>
          <a:xfrm>
            <a:off x="806498" y="992237"/>
            <a:ext cx="10307791" cy="4061680"/>
          </a:xfrm>
          <a:prstGeom prst="rect">
            <a:avLst/>
          </a:prstGeom>
        </p:spPr>
      </p:pic>
      <p:sp>
        <p:nvSpPr>
          <p:cNvPr id="5" name="Marcador de contenido 2"/>
          <p:cNvSpPr txBox="1">
            <a:spLocks/>
          </p:cNvSpPr>
          <p:nvPr/>
        </p:nvSpPr>
        <p:spPr>
          <a:xfrm>
            <a:off x="2263859" y="5352599"/>
            <a:ext cx="7876147" cy="534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400"/>
              </a:spcBef>
              <a:spcAft>
                <a:spcPts val="200"/>
              </a:spcAft>
              <a:buClr>
                <a:srgbClr val="FF9966"/>
              </a:buClr>
              <a:buFont typeface="Arial" panose="020B0604020202020204" pitchFamily="34" charset="0"/>
              <a:buNone/>
            </a:pPr>
            <a:r>
              <a:rPr lang="es-ES" sz="1800" dirty="0" smtClean="0">
                <a:solidFill>
                  <a:srgbClr val="DC8B66"/>
                </a:solidFill>
                <a:latin typeface="+mj-lt"/>
              </a:rPr>
              <a:t>Es IMPRESCINDIBLE saber contar LISINA/PROTEINAS y CALORÍAS</a:t>
            </a:r>
          </a:p>
        </p:txBody>
      </p:sp>
      <p:sp>
        <p:nvSpPr>
          <p:cNvPr id="6" name="Elipse 5"/>
          <p:cNvSpPr/>
          <p:nvPr/>
        </p:nvSpPr>
        <p:spPr>
          <a:xfrm>
            <a:off x="7413812" y="1999130"/>
            <a:ext cx="627529" cy="367552"/>
          </a:xfrm>
          <a:prstGeom prst="ellipse">
            <a:avLst/>
          </a:prstGeom>
          <a:noFill/>
          <a:ln>
            <a:solidFill>
              <a:srgbClr val="D473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p:cNvSpPr/>
          <p:nvPr/>
        </p:nvSpPr>
        <p:spPr>
          <a:xfrm>
            <a:off x="10495725" y="3316942"/>
            <a:ext cx="627529" cy="367552"/>
          </a:xfrm>
          <a:prstGeom prst="ellipse">
            <a:avLst/>
          </a:prstGeom>
          <a:noFill/>
          <a:ln>
            <a:solidFill>
              <a:srgbClr val="D473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p:cNvSpPr/>
          <p:nvPr/>
        </p:nvSpPr>
        <p:spPr>
          <a:xfrm>
            <a:off x="10495725" y="2537012"/>
            <a:ext cx="627529" cy="367552"/>
          </a:xfrm>
          <a:prstGeom prst="ellipse">
            <a:avLst/>
          </a:prstGeom>
          <a:noFill/>
          <a:ln>
            <a:solidFill>
              <a:srgbClr val="D473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p:cNvSpPr/>
          <p:nvPr/>
        </p:nvSpPr>
        <p:spPr>
          <a:xfrm>
            <a:off x="8740589" y="2245658"/>
            <a:ext cx="636494" cy="242047"/>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0" name="Rectángulo redondeado 9"/>
          <p:cNvSpPr/>
          <p:nvPr/>
        </p:nvSpPr>
        <p:spPr>
          <a:xfrm>
            <a:off x="8740589" y="3023077"/>
            <a:ext cx="636494" cy="242047"/>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1" name="Rectángulo redondeado 10"/>
          <p:cNvSpPr/>
          <p:nvPr/>
        </p:nvSpPr>
        <p:spPr>
          <a:xfrm>
            <a:off x="8745072" y="3803879"/>
            <a:ext cx="636494" cy="242047"/>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6824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221316" y="1074927"/>
            <a:ext cx="7886700" cy="624026"/>
          </a:xfrm>
        </p:spPr>
        <p:txBody>
          <a:bodyPr>
            <a:normAutofit/>
          </a:bodyPr>
          <a:lstStyle/>
          <a:p>
            <a:r>
              <a:rPr lang="es-ES" sz="3600" b="1" dirty="0">
                <a:solidFill>
                  <a:schemeClr val="accent1">
                    <a:lumMod val="60000"/>
                    <a:lumOff val="40000"/>
                  </a:schemeClr>
                </a:solidFill>
              </a:rPr>
              <a:t>Definición y objetivos</a:t>
            </a:r>
          </a:p>
        </p:txBody>
      </p:sp>
      <p:sp>
        <p:nvSpPr>
          <p:cNvPr id="5" name="Marcador de contenido 2"/>
          <p:cNvSpPr>
            <a:spLocks noGrp="1"/>
          </p:cNvSpPr>
          <p:nvPr>
            <p:ph idx="1"/>
          </p:nvPr>
        </p:nvSpPr>
        <p:spPr>
          <a:xfrm>
            <a:off x="1375301" y="2008232"/>
            <a:ext cx="7326844" cy="923716"/>
          </a:xfrm>
        </p:spPr>
        <p:txBody>
          <a:bodyPr>
            <a:normAutofit/>
          </a:bodyPr>
          <a:lstStyle/>
          <a:p>
            <a:pPr marL="0" indent="0">
              <a:lnSpc>
                <a:spcPct val="130000"/>
              </a:lnSpc>
              <a:spcBef>
                <a:spcPts val="600"/>
              </a:spcBef>
              <a:buClr>
                <a:srgbClr val="C00000"/>
              </a:buClr>
              <a:buNone/>
            </a:pPr>
            <a:r>
              <a:rPr lang="es-ES" sz="2000" dirty="0">
                <a:solidFill>
                  <a:schemeClr val="tx1">
                    <a:lumMod val="65000"/>
                    <a:lumOff val="35000"/>
                  </a:schemeClr>
                </a:solidFill>
                <a:latin typeface="+mj-lt"/>
              </a:rPr>
              <a:t>Plan de alimentación que tiene por objetivo reducir el catabolismo en pacientes con riesgo de descompensación metabólica. </a:t>
            </a:r>
          </a:p>
        </p:txBody>
      </p:sp>
      <p:pic>
        <p:nvPicPr>
          <p:cNvPr id="2050" name="Picture 2" descr="Emergencia - Iconos gratis de segurid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8016" y="2704156"/>
            <a:ext cx="1766358" cy="1766358"/>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p:cNvSpPr txBox="1">
            <a:spLocks/>
          </p:cNvSpPr>
          <p:nvPr/>
        </p:nvSpPr>
        <p:spPr>
          <a:xfrm>
            <a:off x="1418583" y="3700692"/>
            <a:ext cx="7646151" cy="159558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30000"/>
              </a:lnSpc>
              <a:spcBef>
                <a:spcPts val="600"/>
              </a:spcBef>
              <a:buClr>
                <a:srgbClr val="C00000"/>
              </a:buClr>
              <a:buFont typeface="Calibri" panose="020F0502020204030204" pitchFamily="34" charset="0"/>
              <a:buNone/>
            </a:pPr>
            <a:r>
              <a:rPr lang="es-ES" sz="1800" i="1" dirty="0" smtClean="0">
                <a:solidFill>
                  <a:schemeClr val="tx1">
                    <a:lumMod val="65000"/>
                    <a:lumOff val="35000"/>
                  </a:schemeClr>
                </a:solidFill>
                <a:latin typeface="+mj-lt"/>
              </a:rPr>
              <a:t>“El catabolismo es la parte del proceso metabólico que consiste en la degradación de nutrientes orgánicos transformándolos en productos finales simples, con el fin de extraer de ellos energía química útil para la célula”</a:t>
            </a:r>
            <a:endParaRPr lang="es-ES" sz="1800" i="1" dirty="0">
              <a:solidFill>
                <a:schemeClr val="tx1">
                  <a:lumMod val="65000"/>
                  <a:lumOff val="35000"/>
                </a:schemeClr>
              </a:solidFill>
              <a:latin typeface="+mj-lt"/>
            </a:endParaRPr>
          </a:p>
        </p:txBody>
      </p:sp>
      <p:sp>
        <p:nvSpPr>
          <p:cNvPr id="9" name="Título 1"/>
          <p:cNvSpPr txBox="1">
            <a:spLocks/>
          </p:cNvSpPr>
          <p:nvPr/>
        </p:nvSpPr>
        <p:spPr>
          <a:xfrm>
            <a:off x="1375301" y="3089477"/>
            <a:ext cx="7886700" cy="624026"/>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2400" b="1" dirty="0" smtClean="0">
                <a:solidFill>
                  <a:schemeClr val="accent1">
                    <a:lumMod val="60000"/>
                    <a:lumOff val="40000"/>
                  </a:schemeClr>
                </a:solidFill>
              </a:rPr>
              <a:t>¿Qué es el catabolismo?</a:t>
            </a:r>
            <a:endParaRPr lang="es-ES" sz="2400" b="1" dirty="0">
              <a:solidFill>
                <a:schemeClr val="accent1">
                  <a:lumMod val="60000"/>
                  <a:lumOff val="40000"/>
                </a:schemeClr>
              </a:solidFill>
            </a:endParaRPr>
          </a:p>
        </p:txBody>
      </p:sp>
      <p:sp>
        <p:nvSpPr>
          <p:cNvPr id="10" name="Título 1">
            <a:extLst>
              <a:ext uri="{FF2B5EF4-FFF2-40B4-BE49-F238E27FC236}">
                <a16:creationId xmlns:a16="http://schemas.microsoft.com/office/drawing/2014/main" xmlns="" id="{F5EBA55B-2CD3-FCE0-1DF4-6C2FEDD67FD1}"/>
              </a:ext>
            </a:extLst>
          </p:cNvPr>
          <p:cNvSpPr txBox="1">
            <a:spLocks/>
          </p:cNvSpPr>
          <p:nvPr/>
        </p:nvSpPr>
        <p:spPr>
          <a:xfrm>
            <a:off x="1375301" y="4851691"/>
            <a:ext cx="10986178" cy="624026"/>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2400" b="1" dirty="0">
                <a:solidFill>
                  <a:schemeClr val="accent1">
                    <a:lumMod val="60000"/>
                    <a:lumOff val="40000"/>
                  </a:schemeClr>
                </a:solidFill>
              </a:rPr>
              <a:t>¿Qué </a:t>
            </a:r>
            <a:r>
              <a:rPr lang="es-ES" sz="2400" b="1" dirty="0" smtClean="0">
                <a:solidFill>
                  <a:schemeClr val="accent1">
                    <a:lumMod val="60000"/>
                    <a:lumOff val="40000"/>
                  </a:schemeClr>
                </a:solidFill>
              </a:rPr>
              <a:t>puede ocurrir si hay </a:t>
            </a:r>
            <a:r>
              <a:rPr lang="es-ES" sz="2400" b="1" dirty="0">
                <a:solidFill>
                  <a:schemeClr val="accent1">
                    <a:lumMod val="60000"/>
                    <a:lumOff val="40000"/>
                  </a:schemeClr>
                </a:solidFill>
              </a:rPr>
              <a:t>catabolismo?</a:t>
            </a:r>
          </a:p>
        </p:txBody>
      </p:sp>
      <p:sp>
        <p:nvSpPr>
          <p:cNvPr id="11" name="Marcador de contenido 2">
            <a:extLst>
              <a:ext uri="{FF2B5EF4-FFF2-40B4-BE49-F238E27FC236}">
                <a16:creationId xmlns:a16="http://schemas.microsoft.com/office/drawing/2014/main" xmlns="" id="{067D0C0E-8FCA-4B67-17A2-303990DE4760}"/>
              </a:ext>
            </a:extLst>
          </p:cNvPr>
          <p:cNvSpPr txBox="1">
            <a:spLocks/>
          </p:cNvSpPr>
          <p:nvPr/>
        </p:nvSpPr>
        <p:spPr>
          <a:xfrm>
            <a:off x="1375301" y="5577070"/>
            <a:ext cx="9925304" cy="5596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600"/>
              </a:spcBef>
              <a:buClr>
                <a:srgbClr val="FF9966"/>
              </a:buClr>
              <a:buFont typeface="Arial" panose="020B0604020202020204" pitchFamily="34" charset="0"/>
              <a:buNone/>
            </a:pPr>
            <a:r>
              <a:rPr lang="es-ES" sz="2000" dirty="0">
                <a:solidFill>
                  <a:schemeClr val="tx1">
                    <a:lumMod val="65000"/>
                    <a:lumOff val="35000"/>
                  </a:schemeClr>
                </a:solidFill>
                <a:latin typeface="+mj-lt"/>
              </a:rPr>
              <a:t>Riesgo de </a:t>
            </a:r>
            <a:r>
              <a:rPr lang="es-ES" sz="2000" dirty="0" smtClean="0">
                <a:solidFill>
                  <a:schemeClr val="tx1">
                    <a:lumMod val="65000"/>
                    <a:lumOff val="35000"/>
                  </a:schemeClr>
                </a:solidFill>
                <a:latin typeface="+mj-lt"/>
              </a:rPr>
              <a:t>descompensación metabólica -- crisis </a:t>
            </a:r>
            <a:r>
              <a:rPr lang="es-ES" sz="2000" dirty="0" err="1" smtClean="0">
                <a:solidFill>
                  <a:schemeClr val="tx1">
                    <a:lumMod val="65000"/>
                    <a:lumOff val="35000"/>
                  </a:schemeClr>
                </a:solidFill>
                <a:latin typeface="+mj-lt"/>
              </a:rPr>
              <a:t>encefalopatica</a:t>
            </a:r>
            <a:r>
              <a:rPr lang="es-ES" sz="2000" dirty="0" smtClean="0">
                <a:solidFill>
                  <a:schemeClr val="tx1">
                    <a:lumMod val="65000"/>
                    <a:lumOff val="35000"/>
                  </a:schemeClr>
                </a:solidFill>
                <a:latin typeface="+mj-lt"/>
              </a:rPr>
              <a:t> </a:t>
            </a:r>
            <a:endParaRPr lang="es-ES" sz="2000" dirty="0">
              <a:solidFill>
                <a:schemeClr val="tx1">
                  <a:lumMod val="65000"/>
                  <a:lumOff val="35000"/>
                </a:schemeClr>
              </a:solidFill>
              <a:latin typeface="+mj-lt"/>
            </a:endParaRPr>
          </a:p>
        </p:txBody>
      </p:sp>
    </p:spTree>
    <p:extLst>
      <p:ext uri="{BB962C8B-B14F-4D97-AF65-F5344CB8AC3E}">
        <p14:creationId xmlns:p14="http://schemas.microsoft.com/office/powerpoint/2010/main" val="131959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600" b="1" dirty="0">
                <a:solidFill>
                  <a:schemeClr val="accent1">
                    <a:lumMod val="60000"/>
                    <a:lumOff val="40000"/>
                  </a:schemeClr>
                </a:solidFill>
              </a:rPr>
              <a:t>¿Y si toma leche materna?</a:t>
            </a:r>
          </a:p>
        </p:txBody>
      </p:sp>
      <p:pic>
        <p:nvPicPr>
          <p:cNvPr id="4" name="Imagen 3"/>
          <p:cNvPicPr>
            <a:picLocks noChangeAspect="1"/>
          </p:cNvPicPr>
          <p:nvPr/>
        </p:nvPicPr>
        <p:blipFill>
          <a:blip r:embed="rId2"/>
          <a:stretch>
            <a:fillRect/>
          </a:stretch>
        </p:blipFill>
        <p:spPr>
          <a:xfrm>
            <a:off x="5772661" y="1133511"/>
            <a:ext cx="6419339" cy="4663440"/>
          </a:xfrm>
          <a:prstGeom prst="rect">
            <a:avLst/>
          </a:prstGeom>
        </p:spPr>
      </p:pic>
      <p:pic>
        <p:nvPicPr>
          <p:cNvPr id="5" name="Imagen 4"/>
          <p:cNvPicPr>
            <a:picLocks noChangeAspect="1"/>
          </p:cNvPicPr>
          <p:nvPr/>
        </p:nvPicPr>
        <p:blipFill>
          <a:blip r:embed="rId3"/>
          <a:stretch>
            <a:fillRect/>
          </a:stretch>
        </p:blipFill>
        <p:spPr>
          <a:xfrm>
            <a:off x="48205" y="3467819"/>
            <a:ext cx="5747968" cy="1440612"/>
          </a:xfrm>
          <a:prstGeom prst="rect">
            <a:avLst/>
          </a:prstGeom>
        </p:spPr>
      </p:pic>
      <p:sp>
        <p:nvSpPr>
          <p:cNvPr id="6" name="Rectángulo 5"/>
          <p:cNvSpPr/>
          <p:nvPr/>
        </p:nvSpPr>
        <p:spPr>
          <a:xfrm>
            <a:off x="6909758" y="1949570"/>
            <a:ext cx="1250831" cy="241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7657380" y="2558388"/>
            <a:ext cx="1250831" cy="241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10055524" y="1906334"/>
            <a:ext cx="1250831" cy="241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80718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600" b="1" dirty="0">
                <a:solidFill>
                  <a:schemeClr val="accent1">
                    <a:lumMod val="60000"/>
                    <a:lumOff val="40000"/>
                  </a:schemeClr>
                </a:solidFill>
              </a:rPr>
              <a:t>Consideraciones útiles</a:t>
            </a:r>
          </a:p>
        </p:txBody>
      </p:sp>
      <p:sp>
        <p:nvSpPr>
          <p:cNvPr id="3" name="Marcador de contenido 2"/>
          <p:cNvSpPr>
            <a:spLocks noGrp="1"/>
          </p:cNvSpPr>
          <p:nvPr>
            <p:ph idx="1"/>
          </p:nvPr>
        </p:nvSpPr>
        <p:spPr>
          <a:xfrm>
            <a:off x="1097280" y="1978090"/>
            <a:ext cx="10058400" cy="3891004"/>
          </a:xfrm>
        </p:spPr>
        <p:txBody>
          <a:bodyPr>
            <a:normAutofit/>
          </a:bodyPr>
          <a:lstStyle/>
          <a:p>
            <a:pPr marL="177800" indent="0">
              <a:lnSpc>
                <a:spcPct val="110000"/>
              </a:lnSpc>
              <a:spcAft>
                <a:spcPts val="0"/>
              </a:spcAft>
              <a:buNone/>
            </a:pPr>
            <a:r>
              <a:rPr lang="es-ES" sz="1800" dirty="0">
                <a:latin typeface="+mj-lt"/>
              </a:rPr>
              <a:t>Reducir intervalo entre tomas </a:t>
            </a:r>
            <a:r>
              <a:rPr lang="es-ES" sz="1800" dirty="0" smtClean="0">
                <a:latin typeface="+mj-lt"/>
              </a:rPr>
              <a:t>(3 </a:t>
            </a:r>
            <a:r>
              <a:rPr lang="es-ES" sz="1800" dirty="0">
                <a:latin typeface="+mj-lt"/>
              </a:rPr>
              <a:t>horas) o valorar NEDC si mala tolerancia.</a:t>
            </a:r>
          </a:p>
          <a:p>
            <a:pPr marL="177800" indent="0">
              <a:lnSpc>
                <a:spcPct val="110000"/>
              </a:lnSpc>
              <a:spcAft>
                <a:spcPts val="0"/>
              </a:spcAft>
              <a:buNone/>
            </a:pPr>
            <a:r>
              <a:rPr lang="es-ES" sz="1800" dirty="0" smtClean="0">
                <a:latin typeface="+mj-lt"/>
              </a:rPr>
              <a:t>Asegurar el aporte de líquidos (sobre todo si las pérdidas son altas: vómitos / diarrea)</a:t>
            </a:r>
            <a:endParaRPr lang="es-ES" sz="1800" dirty="0">
              <a:latin typeface="+mj-lt"/>
            </a:endParaRPr>
          </a:p>
          <a:p>
            <a:pPr marL="177800" indent="0">
              <a:lnSpc>
                <a:spcPct val="110000"/>
              </a:lnSpc>
              <a:spcAft>
                <a:spcPts val="0"/>
              </a:spcAft>
              <a:buNone/>
            </a:pPr>
            <a:r>
              <a:rPr lang="es-ES" sz="1800" dirty="0" smtClean="0">
                <a:latin typeface="+mj-lt"/>
              </a:rPr>
              <a:t>Importante </a:t>
            </a:r>
            <a:r>
              <a:rPr lang="es-ES" sz="1800" dirty="0">
                <a:latin typeface="+mj-lt"/>
              </a:rPr>
              <a:t>adaptar a gustos del paciente. </a:t>
            </a:r>
          </a:p>
          <a:p>
            <a:pPr marL="177800" indent="0">
              <a:lnSpc>
                <a:spcPct val="110000"/>
              </a:lnSpc>
              <a:spcAft>
                <a:spcPts val="0"/>
              </a:spcAft>
              <a:buNone/>
            </a:pPr>
            <a:r>
              <a:rPr lang="es-ES" sz="1800" dirty="0" smtClean="0">
                <a:latin typeface="+mj-lt"/>
              </a:rPr>
              <a:t>Debemos </a:t>
            </a:r>
            <a:r>
              <a:rPr lang="es-ES" sz="1800" dirty="0">
                <a:latin typeface="+mj-lt"/>
              </a:rPr>
              <a:t>tener claro </a:t>
            </a:r>
            <a:r>
              <a:rPr lang="es-ES" sz="1800" dirty="0" smtClean="0">
                <a:latin typeface="+mj-lt"/>
              </a:rPr>
              <a:t>cuando </a:t>
            </a:r>
            <a:r>
              <a:rPr lang="es-ES" sz="1800" dirty="0">
                <a:latin typeface="+mj-lt"/>
              </a:rPr>
              <a:t>acudir al hospital</a:t>
            </a:r>
          </a:p>
          <a:p>
            <a:pPr marL="93663" indent="0" algn="ctr">
              <a:lnSpc>
                <a:spcPct val="130000"/>
              </a:lnSpc>
              <a:spcBef>
                <a:spcPts val="800"/>
              </a:spcBef>
              <a:spcAft>
                <a:spcPts val="0"/>
              </a:spcAft>
              <a:buNone/>
            </a:pPr>
            <a:endParaRPr lang="es-ES" sz="1200" b="1" dirty="0">
              <a:solidFill>
                <a:schemeClr val="accent5">
                  <a:lumMod val="75000"/>
                </a:schemeClr>
              </a:solidFill>
              <a:latin typeface="+mj-lt"/>
            </a:endParaRPr>
          </a:p>
          <a:p>
            <a:pPr marL="93663" indent="0" algn="ctr">
              <a:lnSpc>
                <a:spcPct val="130000"/>
              </a:lnSpc>
              <a:spcBef>
                <a:spcPts val="800"/>
              </a:spcBef>
              <a:spcAft>
                <a:spcPts val="0"/>
              </a:spcAft>
              <a:buNone/>
            </a:pPr>
            <a:r>
              <a:rPr lang="es-ES" sz="2400" b="1" dirty="0">
                <a:solidFill>
                  <a:schemeClr val="accent5">
                    <a:lumMod val="75000"/>
                  </a:schemeClr>
                </a:solidFill>
                <a:latin typeface="+mj-lt"/>
              </a:rPr>
              <a:t>Nunca debe retrasar el manejo en situación de urgencia</a:t>
            </a:r>
          </a:p>
        </p:txBody>
      </p:sp>
      <p:sp>
        <p:nvSpPr>
          <p:cNvPr id="4" name="Marcador de contenido 2"/>
          <p:cNvSpPr txBox="1">
            <a:spLocks/>
          </p:cNvSpPr>
          <p:nvPr/>
        </p:nvSpPr>
        <p:spPr>
          <a:xfrm>
            <a:off x="7247467" y="6591964"/>
            <a:ext cx="4944533" cy="2660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C00000"/>
              </a:buClr>
              <a:buFont typeface="Arial" panose="020B0604020202020204" pitchFamily="34" charset="0"/>
              <a:buNone/>
            </a:pPr>
            <a:r>
              <a:rPr lang="es-ES" sz="1100" dirty="0">
                <a:solidFill>
                  <a:schemeClr val="bg1"/>
                </a:solidFill>
                <a:latin typeface="+mj-lt"/>
              </a:rPr>
              <a:t>Curso práctico de nutrición en enfermedades metabólicas hereditarias.   24/03/2023 </a:t>
            </a:r>
          </a:p>
        </p:txBody>
      </p:sp>
    </p:spTree>
    <p:extLst>
      <p:ext uri="{BB962C8B-B14F-4D97-AF65-F5344CB8AC3E}">
        <p14:creationId xmlns:p14="http://schemas.microsoft.com/office/powerpoint/2010/main" val="357503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25873"/>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Immagine 9">
            <a:extLst>
              <a:ext uri="{FF2B5EF4-FFF2-40B4-BE49-F238E27FC236}">
                <a16:creationId xmlns:a16="http://schemas.microsoft.com/office/drawing/2014/main" xmlns="" id="{565A9AAE-9ED4-C220-5BA3-4BC8FE350323}"/>
              </a:ext>
            </a:extLst>
          </p:cNvPr>
          <p:cNvPicPr>
            <a:picLocks noChangeAspect="1"/>
          </p:cNvPicPr>
          <p:nvPr/>
        </p:nvPicPr>
        <p:blipFill rotWithShape="1">
          <a:blip r:embed="rId2"/>
          <a:srcRect b="64291"/>
          <a:stretch/>
        </p:blipFill>
        <p:spPr>
          <a:xfrm>
            <a:off x="5542547" y="213949"/>
            <a:ext cx="2891867" cy="763618"/>
          </a:xfrm>
          <a:prstGeom prst="rect">
            <a:avLst/>
          </a:prstGeom>
        </p:spPr>
      </p:pic>
      <p:pic>
        <p:nvPicPr>
          <p:cNvPr id="23"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8418" y="171126"/>
            <a:ext cx="3262354" cy="736475"/>
          </a:xfrm>
          <a:prstGeom prst="rect">
            <a:avLst/>
          </a:prstGeom>
        </p:spPr>
      </p:pic>
      <p:pic>
        <p:nvPicPr>
          <p:cNvPr id="1026" name="Picture 2" descr="Muchas Gracias by Bench Pressed | Postable"/>
          <p:cNvPicPr>
            <a:picLocks noChangeAspect="1" noChangeArrowheads="1"/>
          </p:cNvPicPr>
          <p:nvPr/>
        </p:nvPicPr>
        <p:blipFill>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5178166" y="1282180"/>
            <a:ext cx="4110088" cy="32161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uchas Gracias by Bench Pressed | Postable"/>
          <p:cNvPicPr>
            <a:picLocks noChangeAspect="1" noChangeArrowheads="1"/>
          </p:cNvPicPr>
          <p:nvPr/>
        </p:nvPicPr>
        <p:blipFill rotWithShape="1">
          <a:blip r:embed="rId4">
            <a:extLst>
              <a:ext uri="{28A0092B-C50C-407E-A947-70E740481C1C}">
                <a14:useLocalDpi xmlns:a14="http://schemas.microsoft.com/office/drawing/2010/main" val="0"/>
              </a:ext>
            </a:extLst>
          </a:blip>
          <a:srcRect r="89475"/>
          <a:stretch/>
        </p:blipFill>
        <p:spPr bwMode="auto">
          <a:xfrm>
            <a:off x="3236730" y="2504117"/>
            <a:ext cx="2155371" cy="3216144"/>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8" descr="Immagine che contiene esterni&#10;&#10;Descrizione generata automaticamente">
            <a:extLst>
              <a:ext uri="{FF2B5EF4-FFF2-40B4-BE49-F238E27FC236}">
                <a16:creationId xmlns:a16="http://schemas.microsoft.com/office/drawing/2014/main" xmlns="" id="{6403BCC7-D774-65D2-0313-5D4C5A6222B8}"/>
              </a:ext>
            </a:extLst>
          </p:cNvPr>
          <p:cNvPicPr>
            <a:picLocks noChangeAspect="1"/>
          </p:cNvPicPr>
          <p:nvPr/>
        </p:nvPicPr>
        <p:blipFill rotWithShape="1">
          <a:blip r:embed="rId5"/>
          <a:srcRect l="14993" t="1530" r="14035" b="5348"/>
          <a:stretch/>
        </p:blipFill>
        <p:spPr>
          <a:xfrm rot="5400000">
            <a:off x="805196" y="1200347"/>
            <a:ext cx="4293344" cy="3847784"/>
          </a:xfrm>
          <a:prstGeom prst="rect">
            <a:avLst/>
          </a:prstGeom>
        </p:spPr>
      </p:pic>
      <p:pic>
        <p:nvPicPr>
          <p:cNvPr id="3" name="Picture 2">
            <a:extLst>
              <a:ext uri="{FF2B5EF4-FFF2-40B4-BE49-F238E27FC236}">
                <a16:creationId xmlns:a16="http://schemas.microsoft.com/office/drawing/2014/main" xmlns="" id="{F0C7A4BC-5F8F-435C-BB1F-4AF63640D0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8622" y="4570835"/>
            <a:ext cx="2981945" cy="216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9858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221316" y="1074927"/>
            <a:ext cx="7886700" cy="624026"/>
          </a:xfrm>
        </p:spPr>
        <p:txBody>
          <a:bodyPr>
            <a:normAutofit/>
          </a:bodyPr>
          <a:lstStyle/>
          <a:p>
            <a:r>
              <a:rPr lang="es-ES" sz="3600" b="1" dirty="0">
                <a:solidFill>
                  <a:schemeClr val="accent1">
                    <a:lumMod val="60000"/>
                    <a:lumOff val="40000"/>
                  </a:schemeClr>
                </a:solidFill>
              </a:rPr>
              <a:t>Definición y objetivos</a:t>
            </a:r>
          </a:p>
        </p:txBody>
      </p:sp>
      <p:sp>
        <p:nvSpPr>
          <p:cNvPr id="5" name="Marcador de contenido 2"/>
          <p:cNvSpPr>
            <a:spLocks noGrp="1"/>
          </p:cNvSpPr>
          <p:nvPr>
            <p:ph idx="1"/>
          </p:nvPr>
        </p:nvSpPr>
        <p:spPr>
          <a:xfrm>
            <a:off x="1375301" y="2008232"/>
            <a:ext cx="7326844" cy="923716"/>
          </a:xfrm>
        </p:spPr>
        <p:txBody>
          <a:bodyPr>
            <a:normAutofit/>
          </a:bodyPr>
          <a:lstStyle/>
          <a:p>
            <a:pPr marL="0" indent="0">
              <a:lnSpc>
                <a:spcPct val="130000"/>
              </a:lnSpc>
              <a:spcBef>
                <a:spcPts val="600"/>
              </a:spcBef>
              <a:buClr>
                <a:srgbClr val="C00000"/>
              </a:buClr>
              <a:buNone/>
            </a:pPr>
            <a:r>
              <a:rPr lang="es-ES" sz="2000" dirty="0">
                <a:solidFill>
                  <a:schemeClr val="tx1">
                    <a:lumMod val="65000"/>
                    <a:lumOff val="35000"/>
                  </a:schemeClr>
                </a:solidFill>
                <a:latin typeface="+mj-lt"/>
              </a:rPr>
              <a:t>Plan de alimentación que tiene por objetivo reducir el catabolismo en pacientes con riesgo de descompensación metabólica. </a:t>
            </a:r>
          </a:p>
        </p:txBody>
      </p:sp>
      <p:sp>
        <p:nvSpPr>
          <p:cNvPr id="6" name="Rectángulo 5"/>
          <p:cNvSpPr/>
          <p:nvPr/>
        </p:nvSpPr>
        <p:spPr>
          <a:xfrm>
            <a:off x="2426757" y="5029441"/>
            <a:ext cx="7394575" cy="892552"/>
          </a:xfrm>
          <a:prstGeom prst="rect">
            <a:avLst/>
          </a:prstGeom>
        </p:spPr>
        <p:txBody>
          <a:bodyPr wrap="square">
            <a:spAutoFit/>
          </a:bodyPr>
          <a:lstStyle/>
          <a:p>
            <a:pPr algn="ctr">
              <a:lnSpc>
                <a:spcPct val="130000"/>
              </a:lnSpc>
              <a:spcBef>
                <a:spcPts val="600"/>
              </a:spcBef>
              <a:buClr>
                <a:srgbClr val="FF9966"/>
              </a:buClr>
            </a:pPr>
            <a:r>
              <a:rPr lang="es-ES" sz="2000" b="1" dirty="0">
                <a:solidFill>
                  <a:schemeClr val="accent5">
                    <a:lumMod val="75000"/>
                  </a:schemeClr>
                </a:solidFill>
                <a:latin typeface="+mj-lt"/>
              </a:rPr>
              <a:t>Reducir la producción de metabolitos tóxicos en momentos de más alta demanda energética</a:t>
            </a:r>
          </a:p>
        </p:txBody>
      </p:sp>
      <p:pic>
        <p:nvPicPr>
          <p:cNvPr id="2050" name="Picture 2" descr="Emergencia - Iconos gratis de segurid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8016" y="2704156"/>
            <a:ext cx="1766358" cy="1766358"/>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p:cNvSpPr txBox="1">
            <a:spLocks/>
          </p:cNvSpPr>
          <p:nvPr/>
        </p:nvSpPr>
        <p:spPr>
          <a:xfrm>
            <a:off x="1440387" y="3108012"/>
            <a:ext cx="5730880" cy="3060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600"/>
              </a:spcBef>
              <a:buClr>
                <a:srgbClr val="FF9966"/>
              </a:buClr>
              <a:buFontTx/>
              <a:buChar char="-"/>
            </a:pPr>
            <a:r>
              <a:rPr lang="es-ES" sz="1800" dirty="0">
                <a:solidFill>
                  <a:schemeClr val="tx1">
                    <a:lumMod val="65000"/>
                    <a:lumOff val="35000"/>
                  </a:schemeClr>
                </a:solidFill>
                <a:latin typeface="+mj-lt"/>
              </a:rPr>
              <a:t>Proporcionar un extra de energía. </a:t>
            </a:r>
          </a:p>
          <a:p>
            <a:pPr>
              <a:lnSpc>
                <a:spcPct val="130000"/>
              </a:lnSpc>
              <a:spcBef>
                <a:spcPts val="600"/>
              </a:spcBef>
              <a:buClr>
                <a:srgbClr val="FF9966"/>
              </a:buClr>
              <a:buFontTx/>
              <a:buChar char="-"/>
            </a:pPr>
            <a:r>
              <a:rPr lang="es-ES" sz="1800" dirty="0">
                <a:solidFill>
                  <a:schemeClr val="tx1">
                    <a:lumMod val="65000"/>
                    <a:lumOff val="35000"/>
                  </a:schemeClr>
                </a:solidFill>
                <a:latin typeface="+mj-lt"/>
              </a:rPr>
              <a:t>Retirada / diminución del aporte proteico.</a:t>
            </a:r>
          </a:p>
          <a:p>
            <a:pPr>
              <a:lnSpc>
                <a:spcPct val="130000"/>
              </a:lnSpc>
              <a:spcBef>
                <a:spcPts val="600"/>
              </a:spcBef>
              <a:buClr>
                <a:srgbClr val="FF9966"/>
              </a:buClr>
              <a:buFontTx/>
              <a:buChar char="-"/>
            </a:pPr>
            <a:r>
              <a:rPr lang="es-ES" sz="1800" dirty="0">
                <a:solidFill>
                  <a:schemeClr val="tx1">
                    <a:lumMod val="65000"/>
                    <a:lumOff val="35000"/>
                  </a:schemeClr>
                </a:solidFill>
                <a:latin typeface="+mj-lt"/>
              </a:rPr>
              <a:t>Limitar el ayuno.</a:t>
            </a:r>
          </a:p>
          <a:p>
            <a:pPr>
              <a:lnSpc>
                <a:spcPct val="130000"/>
              </a:lnSpc>
              <a:spcBef>
                <a:spcPts val="600"/>
              </a:spcBef>
              <a:buClr>
                <a:srgbClr val="FF9966"/>
              </a:buClr>
              <a:buFontTx/>
              <a:buChar char="-"/>
            </a:pPr>
            <a:r>
              <a:rPr lang="es-ES" sz="1800" dirty="0">
                <a:solidFill>
                  <a:schemeClr val="tx1">
                    <a:lumMod val="65000"/>
                    <a:lumOff val="35000"/>
                  </a:schemeClr>
                </a:solidFill>
                <a:latin typeface="+mj-lt"/>
              </a:rPr>
              <a:t>Cumplir con requisitos de líquidos. </a:t>
            </a:r>
          </a:p>
        </p:txBody>
      </p:sp>
    </p:spTree>
    <p:extLst>
      <p:ext uri="{BB962C8B-B14F-4D97-AF65-F5344CB8AC3E}">
        <p14:creationId xmlns:p14="http://schemas.microsoft.com/office/powerpoint/2010/main" val="953585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255183" y="1097671"/>
            <a:ext cx="7886700" cy="624026"/>
          </a:xfrm>
        </p:spPr>
        <p:txBody>
          <a:bodyPr>
            <a:normAutofit/>
          </a:bodyPr>
          <a:lstStyle/>
          <a:p>
            <a:r>
              <a:rPr lang="es-ES" sz="3600" b="1" dirty="0">
                <a:solidFill>
                  <a:schemeClr val="accent1">
                    <a:lumMod val="60000"/>
                    <a:lumOff val="40000"/>
                  </a:schemeClr>
                </a:solidFill>
              </a:rPr>
              <a:t>¿Cuándo usarlo?</a:t>
            </a:r>
          </a:p>
        </p:txBody>
      </p:sp>
      <p:sp>
        <p:nvSpPr>
          <p:cNvPr id="3" name="Marcador de contenido 2"/>
          <p:cNvSpPr>
            <a:spLocks noGrp="1"/>
          </p:cNvSpPr>
          <p:nvPr>
            <p:ph idx="1"/>
          </p:nvPr>
        </p:nvSpPr>
        <p:spPr>
          <a:xfrm>
            <a:off x="1455734" y="2135723"/>
            <a:ext cx="9692217" cy="627381"/>
          </a:xfrm>
        </p:spPr>
        <p:txBody>
          <a:bodyPr>
            <a:normAutofit/>
          </a:bodyPr>
          <a:lstStyle/>
          <a:p>
            <a:pPr marL="0" indent="0">
              <a:lnSpc>
                <a:spcPct val="130000"/>
              </a:lnSpc>
              <a:spcBef>
                <a:spcPts val="600"/>
              </a:spcBef>
              <a:buClr>
                <a:srgbClr val="FF9966"/>
              </a:buClr>
              <a:buNone/>
            </a:pPr>
            <a:r>
              <a:rPr lang="es-ES" sz="2000" dirty="0">
                <a:solidFill>
                  <a:schemeClr val="tx1">
                    <a:lumMod val="65000"/>
                    <a:lumOff val="35000"/>
                  </a:schemeClr>
                </a:solidFill>
                <a:latin typeface="+mj-lt"/>
              </a:rPr>
              <a:t>En las enfermedades metabólicas </a:t>
            </a:r>
            <a:r>
              <a:rPr lang="es-ES" sz="2000" dirty="0" smtClean="0">
                <a:solidFill>
                  <a:schemeClr val="tx1">
                    <a:lumMod val="65000"/>
                    <a:lumOff val="35000"/>
                  </a:schemeClr>
                </a:solidFill>
                <a:latin typeface="+mj-lt"/>
              </a:rPr>
              <a:t>tipo intoxicación como es la </a:t>
            </a:r>
            <a:r>
              <a:rPr lang="es-ES" sz="2000" dirty="0" err="1" smtClean="0">
                <a:solidFill>
                  <a:schemeClr val="tx1">
                    <a:lumMod val="65000"/>
                    <a:lumOff val="35000"/>
                  </a:schemeClr>
                </a:solidFill>
                <a:latin typeface="+mj-lt"/>
              </a:rPr>
              <a:t>Aciduria</a:t>
            </a:r>
            <a:r>
              <a:rPr lang="es-ES" sz="2000" dirty="0" smtClean="0">
                <a:solidFill>
                  <a:schemeClr val="tx1">
                    <a:lumMod val="65000"/>
                    <a:lumOff val="35000"/>
                  </a:schemeClr>
                </a:solidFill>
                <a:latin typeface="+mj-lt"/>
              </a:rPr>
              <a:t> </a:t>
            </a:r>
            <a:r>
              <a:rPr lang="es-ES" sz="2000" dirty="0" err="1" smtClean="0">
                <a:solidFill>
                  <a:schemeClr val="tx1">
                    <a:lumMod val="65000"/>
                    <a:lumOff val="35000"/>
                  </a:schemeClr>
                </a:solidFill>
                <a:latin typeface="+mj-lt"/>
              </a:rPr>
              <a:t>glutárica</a:t>
            </a:r>
            <a:r>
              <a:rPr lang="es-ES" sz="2000" dirty="0" smtClean="0">
                <a:solidFill>
                  <a:schemeClr val="tx1">
                    <a:lumMod val="65000"/>
                    <a:lumOff val="35000"/>
                  </a:schemeClr>
                </a:solidFill>
                <a:latin typeface="+mj-lt"/>
              </a:rPr>
              <a:t> tipo 1: </a:t>
            </a:r>
            <a:endParaRPr lang="es-ES" sz="2000" dirty="0">
              <a:solidFill>
                <a:schemeClr val="tx1">
                  <a:lumMod val="65000"/>
                  <a:lumOff val="35000"/>
                </a:schemeClr>
              </a:solidFill>
              <a:latin typeface="+mj-lt"/>
            </a:endParaRPr>
          </a:p>
        </p:txBody>
      </p:sp>
      <p:sp>
        <p:nvSpPr>
          <p:cNvPr id="16" name="Marcador de contenido 2"/>
          <p:cNvSpPr txBox="1">
            <a:spLocks/>
          </p:cNvSpPr>
          <p:nvPr/>
        </p:nvSpPr>
        <p:spPr>
          <a:xfrm>
            <a:off x="2497474" y="3021364"/>
            <a:ext cx="5399617" cy="273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1463" indent="0">
              <a:lnSpc>
                <a:spcPct val="130000"/>
              </a:lnSpc>
              <a:spcBef>
                <a:spcPts val="300"/>
              </a:spcBef>
              <a:buClr>
                <a:srgbClr val="FF9966"/>
              </a:buClr>
              <a:buNone/>
            </a:pPr>
            <a:r>
              <a:rPr lang="es-ES" sz="1800" dirty="0">
                <a:solidFill>
                  <a:schemeClr val="tx1">
                    <a:lumMod val="65000"/>
                    <a:lumOff val="35000"/>
                  </a:schemeClr>
                </a:solidFill>
                <a:latin typeface="+mj-lt"/>
              </a:rPr>
              <a:t>Enfermedades intercurrentes</a:t>
            </a:r>
          </a:p>
          <a:p>
            <a:pPr marL="271463" indent="0">
              <a:lnSpc>
                <a:spcPct val="130000"/>
              </a:lnSpc>
              <a:spcBef>
                <a:spcPts val="300"/>
              </a:spcBef>
              <a:buClr>
                <a:srgbClr val="FF9966"/>
              </a:buClr>
              <a:buNone/>
            </a:pPr>
            <a:r>
              <a:rPr lang="es-ES" sz="1800" dirty="0">
                <a:solidFill>
                  <a:schemeClr val="tx1">
                    <a:lumMod val="65000"/>
                    <a:lumOff val="35000"/>
                  </a:schemeClr>
                </a:solidFill>
                <a:latin typeface="+mj-lt"/>
              </a:rPr>
              <a:t>Fiebre</a:t>
            </a:r>
          </a:p>
          <a:p>
            <a:pPr marL="271463" indent="0">
              <a:lnSpc>
                <a:spcPct val="130000"/>
              </a:lnSpc>
              <a:spcBef>
                <a:spcPts val="300"/>
              </a:spcBef>
              <a:buClr>
                <a:srgbClr val="FF9966"/>
              </a:buClr>
              <a:buNone/>
            </a:pPr>
            <a:r>
              <a:rPr lang="es-ES" sz="1800" dirty="0">
                <a:solidFill>
                  <a:schemeClr val="tx1">
                    <a:lumMod val="65000"/>
                    <a:lumOff val="35000"/>
                  </a:schemeClr>
                </a:solidFill>
                <a:latin typeface="+mj-lt"/>
              </a:rPr>
              <a:t>Vómitos, diarrea, cuadro de gastroenteritis</a:t>
            </a:r>
          </a:p>
          <a:p>
            <a:pPr marL="271463" indent="0">
              <a:lnSpc>
                <a:spcPct val="130000"/>
              </a:lnSpc>
              <a:spcBef>
                <a:spcPts val="300"/>
              </a:spcBef>
              <a:buClr>
                <a:srgbClr val="FF9966"/>
              </a:buClr>
              <a:buNone/>
            </a:pPr>
            <a:r>
              <a:rPr lang="es-ES" sz="1800" dirty="0">
                <a:solidFill>
                  <a:schemeClr val="tx1">
                    <a:lumMod val="65000"/>
                    <a:lumOff val="35000"/>
                  </a:schemeClr>
                </a:solidFill>
                <a:latin typeface="+mj-lt"/>
              </a:rPr>
              <a:t>Cirugía (pre y post)</a:t>
            </a:r>
          </a:p>
          <a:p>
            <a:pPr marL="271463" indent="0">
              <a:lnSpc>
                <a:spcPct val="130000"/>
              </a:lnSpc>
              <a:spcBef>
                <a:spcPts val="300"/>
              </a:spcBef>
              <a:buClr>
                <a:srgbClr val="FF9966"/>
              </a:buClr>
              <a:buNone/>
            </a:pPr>
            <a:r>
              <a:rPr lang="es-ES" sz="1800" dirty="0">
                <a:solidFill>
                  <a:schemeClr val="tx1">
                    <a:lumMod val="65000"/>
                    <a:lumOff val="35000"/>
                  </a:schemeClr>
                </a:solidFill>
                <a:latin typeface="+mj-lt"/>
              </a:rPr>
              <a:t>Rechazo de la alimentación</a:t>
            </a:r>
          </a:p>
          <a:p>
            <a:pPr marL="0" indent="0">
              <a:lnSpc>
                <a:spcPct val="130000"/>
              </a:lnSpc>
              <a:spcBef>
                <a:spcPts val="600"/>
              </a:spcBef>
              <a:buClr>
                <a:srgbClr val="FF9966"/>
              </a:buClr>
              <a:buFont typeface="Arial" panose="020B0604020202020204" pitchFamily="34" charset="0"/>
              <a:buNone/>
            </a:pPr>
            <a:endParaRPr lang="es-ES" sz="1800" dirty="0">
              <a:solidFill>
                <a:schemeClr val="tx1">
                  <a:lumMod val="65000"/>
                  <a:lumOff val="35000"/>
                </a:schemeClr>
              </a:solidFill>
              <a:latin typeface="+mj-lt"/>
            </a:endParaRPr>
          </a:p>
        </p:txBody>
      </p:sp>
      <p:sp>
        <p:nvSpPr>
          <p:cNvPr id="6" name="Cheurón 5"/>
          <p:cNvSpPr/>
          <p:nvPr/>
        </p:nvSpPr>
        <p:spPr>
          <a:xfrm>
            <a:off x="2142931" y="3146664"/>
            <a:ext cx="354543" cy="1964267"/>
          </a:xfrm>
          <a:prstGeom prst="chevron">
            <a:avLst>
              <a:gd name="adj" fmla="val 8985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394756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8677" y="1096786"/>
            <a:ext cx="7886700" cy="624026"/>
          </a:xfrm>
        </p:spPr>
        <p:txBody>
          <a:bodyPr>
            <a:normAutofit/>
          </a:bodyPr>
          <a:lstStyle/>
          <a:p>
            <a:r>
              <a:rPr lang="es-ES" sz="3600" b="1" dirty="0">
                <a:solidFill>
                  <a:schemeClr val="accent1">
                    <a:lumMod val="60000"/>
                    <a:lumOff val="40000"/>
                  </a:schemeClr>
                </a:solidFill>
              </a:rPr>
              <a:t>Bases generales del régimen de emergencia </a:t>
            </a:r>
          </a:p>
        </p:txBody>
      </p:sp>
      <p:sp>
        <p:nvSpPr>
          <p:cNvPr id="4" name="Rectángulo redondeado 3"/>
          <p:cNvSpPr/>
          <p:nvPr/>
        </p:nvSpPr>
        <p:spPr>
          <a:xfrm>
            <a:off x="369289" y="2170159"/>
            <a:ext cx="5709777" cy="64418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mj-lt"/>
              </a:rPr>
              <a:t>Retirar </a:t>
            </a:r>
            <a:r>
              <a:rPr lang="es-ES" sz="1600" dirty="0" smtClean="0">
                <a:latin typeface="+mj-lt"/>
              </a:rPr>
              <a:t>PN/lisina </a:t>
            </a:r>
            <a:r>
              <a:rPr lang="es-ES" sz="1600" dirty="0">
                <a:latin typeface="+mj-lt"/>
              </a:rPr>
              <a:t>durante como MÁXIMO 24-48h</a:t>
            </a:r>
          </a:p>
        </p:txBody>
      </p:sp>
      <p:sp>
        <p:nvSpPr>
          <p:cNvPr id="5" name="Rectángulo redondeado 4"/>
          <p:cNvSpPr/>
          <p:nvPr/>
        </p:nvSpPr>
        <p:spPr>
          <a:xfrm>
            <a:off x="369289" y="2968018"/>
            <a:ext cx="5709777" cy="644182"/>
          </a:xfrm>
          <a:prstGeom prst="roundRect">
            <a:avLst/>
          </a:prstGeom>
          <a:solidFill>
            <a:srgbClr val="94A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mj-lt"/>
              </a:rPr>
              <a:t>Mantener suplemento exento en aminoácidos precursores a dosis habituales (GA1 </a:t>
            </a:r>
            <a:r>
              <a:rPr lang="es-ES" sz="1600" dirty="0" err="1">
                <a:latin typeface="+mj-lt"/>
              </a:rPr>
              <a:t>Anamix</a:t>
            </a:r>
            <a:r>
              <a:rPr lang="es-ES" sz="1600" dirty="0">
                <a:latin typeface="+mj-lt"/>
              </a:rPr>
              <a:t> – GA explore/</a:t>
            </a:r>
            <a:r>
              <a:rPr lang="es-ES" sz="1600" dirty="0" err="1">
                <a:latin typeface="+mj-lt"/>
              </a:rPr>
              <a:t>express</a:t>
            </a:r>
            <a:r>
              <a:rPr lang="es-ES" sz="1600" dirty="0">
                <a:latin typeface="+mj-lt"/>
              </a:rPr>
              <a:t>)</a:t>
            </a:r>
          </a:p>
        </p:txBody>
      </p:sp>
      <p:sp>
        <p:nvSpPr>
          <p:cNvPr id="6" name="Rectángulo redondeado 5"/>
          <p:cNvSpPr/>
          <p:nvPr/>
        </p:nvSpPr>
        <p:spPr>
          <a:xfrm>
            <a:off x="369289" y="3812494"/>
            <a:ext cx="5709777" cy="644182"/>
          </a:xfrm>
          <a:prstGeom prst="roundRect">
            <a:avLst/>
          </a:prstGeom>
          <a:solidFill>
            <a:srgbClr val="C9C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mj-lt"/>
              </a:rPr>
              <a:t>Aumentar un 10% las calorías</a:t>
            </a:r>
            <a:br>
              <a:rPr lang="es-ES" sz="1600" dirty="0">
                <a:latin typeface="+mj-lt"/>
              </a:rPr>
            </a:br>
            <a:r>
              <a:rPr lang="es-ES" sz="1600" dirty="0">
                <a:latin typeface="+mj-lt"/>
              </a:rPr>
              <a:t>(110% de </a:t>
            </a:r>
            <a:r>
              <a:rPr lang="es-ES" sz="1600" dirty="0" smtClean="0">
                <a:latin typeface="+mj-lt"/>
              </a:rPr>
              <a:t>Necesidades basales)</a:t>
            </a:r>
            <a:endParaRPr lang="es-ES" sz="1600" dirty="0">
              <a:latin typeface="+mj-lt"/>
            </a:endParaRPr>
          </a:p>
        </p:txBody>
      </p:sp>
      <p:sp>
        <p:nvSpPr>
          <p:cNvPr id="8" name="Rectángulo redondeado 7"/>
          <p:cNvSpPr/>
          <p:nvPr/>
        </p:nvSpPr>
        <p:spPr>
          <a:xfrm>
            <a:off x="6228223" y="2170159"/>
            <a:ext cx="5709777" cy="644182"/>
          </a:xfrm>
          <a:prstGeom prst="round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DC8B66"/>
                </a:solidFill>
                <a:latin typeface="+mj-lt"/>
              </a:rPr>
              <a:t>Retirar </a:t>
            </a:r>
            <a:r>
              <a:rPr lang="es-ES" sz="1600" dirty="0" smtClean="0">
                <a:solidFill>
                  <a:srgbClr val="DC8B66"/>
                </a:solidFill>
                <a:latin typeface="+mj-lt"/>
              </a:rPr>
              <a:t>leche materna / fórmula de </a:t>
            </a:r>
            <a:r>
              <a:rPr lang="es-ES" sz="1600" dirty="0">
                <a:solidFill>
                  <a:srgbClr val="DC8B66"/>
                </a:solidFill>
                <a:latin typeface="+mj-lt"/>
              </a:rPr>
              <a:t>inicio / alimentos que aporten </a:t>
            </a:r>
            <a:r>
              <a:rPr lang="es-ES" sz="1600" dirty="0" smtClean="0">
                <a:solidFill>
                  <a:srgbClr val="DC8B66"/>
                </a:solidFill>
                <a:latin typeface="+mj-lt"/>
              </a:rPr>
              <a:t>lisina-proteínas</a:t>
            </a:r>
            <a:endParaRPr lang="es-ES" sz="1600" dirty="0">
              <a:solidFill>
                <a:srgbClr val="DC8B66"/>
              </a:solidFill>
              <a:latin typeface="+mj-lt"/>
            </a:endParaRPr>
          </a:p>
        </p:txBody>
      </p:sp>
      <p:sp>
        <p:nvSpPr>
          <p:cNvPr id="9" name="Rectángulo redondeado 8"/>
          <p:cNvSpPr/>
          <p:nvPr/>
        </p:nvSpPr>
        <p:spPr>
          <a:xfrm>
            <a:off x="6228223" y="2968018"/>
            <a:ext cx="5709777" cy="644182"/>
          </a:xfrm>
          <a:prstGeom prst="roundRect">
            <a:avLst/>
          </a:prstGeom>
          <a:noFill/>
          <a:ln>
            <a:solidFill>
              <a:srgbClr val="94A3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869379"/>
                </a:solidFill>
                <a:latin typeface="+mj-lt"/>
              </a:rPr>
              <a:t>Mantener a </a:t>
            </a:r>
            <a:r>
              <a:rPr lang="es-ES" sz="1600" b="1" u="sng" dirty="0">
                <a:solidFill>
                  <a:srgbClr val="869379"/>
                </a:solidFill>
                <a:latin typeface="+mj-lt"/>
              </a:rPr>
              <a:t>dosis habituales</a:t>
            </a:r>
            <a:r>
              <a:rPr lang="es-ES" sz="1600" b="1" dirty="0">
                <a:solidFill>
                  <a:srgbClr val="869379"/>
                </a:solidFill>
                <a:latin typeface="+mj-lt"/>
              </a:rPr>
              <a:t> </a:t>
            </a:r>
            <a:r>
              <a:rPr lang="es-ES" sz="1600" dirty="0" smtClean="0">
                <a:solidFill>
                  <a:srgbClr val="869379"/>
                </a:solidFill>
                <a:latin typeface="+mj-lt"/>
              </a:rPr>
              <a:t>durante </a:t>
            </a:r>
            <a:r>
              <a:rPr lang="es-ES" sz="1600" b="1" u="sng" dirty="0">
                <a:solidFill>
                  <a:srgbClr val="869379"/>
                </a:solidFill>
                <a:latin typeface="+mj-lt"/>
              </a:rPr>
              <a:t>todos los días</a:t>
            </a:r>
            <a:r>
              <a:rPr lang="es-ES" sz="1600" b="1" dirty="0">
                <a:solidFill>
                  <a:srgbClr val="869379"/>
                </a:solidFill>
                <a:latin typeface="+mj-lt"/>
              </a:rPr>
              <a:t> </a:t>
            </a:r>
            <a:r>
              <a:rPr lang="es-ES" sz="1600" dirty="0">
                <a:solidFill>
                  <a:srgbClr val="869379"/>
                </a:solidFill>
                <a:latin typeface="+mj-lt"/>
              </a:rPr>
              <a:t>de régimen de emergencia</a:t>
            </a:r>
            <a:endParaRPr lang="es-ES" sz="1600" b="1" dirty="0">
              <a:solidFill>
                <a:srgbClr val="869379"/>
              </a:solidFill>
              <a:latin typeface="+mj-lt"/>
            </a:endParaRPr>
          </a:p>
        </p:txBody>
      </p:sp>
      <p:sp>
        <p:nvSpPr>
          <p:cNvPr id="12" name="Rectángulo redondeado 11"/>
          <p:cNvSpPr/>
          <p:nvPr/>
        </p:nvSpPr>
        <p:spPr>
          <a:xfrm>
            <a:off x="369289" y="4671869"/>
            <a:ext cx="5709777" cy="64506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mj-lt"/>
              </a:rPr>
              <a:t>Reintroducción progresiva de la </a:t>
            </a:r>
            <a:r>
              <a:rPr lang="es-ES" sz="1600" dirty="0" smtClean="0">
                <a:latin typeface="+mj-lt"/>
              </a:rPr>
              <a:t>lisina</a:t>
            </a:r>
            <a:endParaRPr lang="es-ES" sz="1600" dirty="0">
              <a:latin typeface="+mj-lt"/>
            </a:endParaRPr>
          </a:p>
        </p:txBody>
      </p:sp>
      <p:sp>
        <p:nvSpPr>
          <p:cNvPr id="7" name="Rectángulo redondeado 11">
            <a:extLst>
              <a:ext uri="{FF2B5EF4-FFF2-40B4-BE49-F238E27FC236}">
                <a16:creationId xmlns:a16="http://schemas.microsoft.com/office/drawing/2014/main" xmlns="" id="{B1757B43-ADEB-3205-D486-018399B4729D}"/>
              </a:ext>
            </a:extLst>
          </p:cNvPr>
          <p:cNvSpPr/>
          <p:nvPr/>
        </p:nvSpPr>
        <p:spPr>
          <a:xfrm>
            <a:off x="6228223" y="3813377"/>
            <a:ext cx="5709777" cy="644182"/>
          </a:xfrm>
          <a:prstGeom prst="roundRect">
            <a:avLst/>
          </a:prstGeom>
          <a:noFill/>
          <a:ln>
            <a:solidFill>
              <a:srgbClr val="C9C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accent5">
                    <a:lumMod val="75000"/>
                  </a:schemeClr>
                </a:solidFill>
                <a:latin typeface="+mj-lt"/>
              </a:rPr>
              <a:t>Para evitar </a:t>
            </a:r>
            <a:r>
              <a:rPr lang="es-ES" sz="1600" dirty="0" smtClean="0">
                <a:solidFill>
                  <a:schemeClr val="accent5">
                    <a:lumMod val="75000"/>
                  </a:schemeClr>
                </a:solidFill>
                <a:latin typeface="+mj-lt"/>
              </a:rPr>
              <a:t>catabolismo. </a:t>
            </a:r>
          </a:p>
          <a:p>
            <a:pPr algn="ctr"/>
            <a:r>
              <a:rPr lang="es-ES" sz="1600" dirty="0" smtClean="0">
                <a:solidFill>
                  <a:schemeClr val="accent5">
                    <a:lumMod val="75000"/>
                  </a:schemeClr>
                </a:solidFill>
                <a:latin typeface="+mj-lt"/>
              </a:rPr>
              <a:t>Durante </a:t>
            </a:r>
            <a:r>
              <a:rPr lang="es-ES" sz="1600" b="1" u="sng" dirty="0" smtClean="0">
                <a:solidFill>
                  <a:schemeClr val="accent5">
                    <a:lumMod val="75000"/>
                  </a:schemeClr>
                </a:solidFill>
                <a:latin typeface="+mj-lt"/>
              </a:rPr>
              <a:t>todos los días </a:t>
            </a:r>
            <a:r>
              <a:rPr lang="es-ES" sz="1600" dirty="0" smtClean="0">
                <a:solidFill>
                  <a:schemeClr val="accent5">
                    <a:lumMod val="75000"/>
                  </a:schemeClr>
                </a:solidFill>
                <a:latin typeface="+mj-lt"/>
              </a:rPr>
              <a:t>de régimen de emergencia</a:t>
            </a:r>
            <a:endParaRPr lang="es-ES" sz="1600" dirty="0">
              <a:solidFill>
                <a:schemeClr val="accent5">
                  <a:lumMod val="75000"/>
                </a:schemeClr>
              </a:solidFill>
              <a:latin typeface="+mj-lt"/>
            </a:endParaRPr>
          </a:p>
        </p:txBody>
      </p:sp>
      <p:sp>
        <p:nvSpPr>
          <p:cNvPr id="13" name="Rectángulo redondeado 12">
            <a:extLst>
              <a:ext uri="{FF2B5EF4-FFF2-40B4-BE49-F238E27FC236}">
                <a16:creationId xmlns:a16="http://schemas.microsoft.com/office/drawing/2014/main" xmlns="" id="{B657AD23-F3B4-EDEF-21D7-F00CAB6FD098}"/>
              </a:ext>
            </a:extLst>
          </p:cNvPr>
          <p:cNvSpPr/>
          <p:nvPr/>
        </p:nvSpPr>
        <p:spPr>
          <a:xfrm>
            <a:off x="6228222" y="4656971"/>
            <a:ext cx="5709777" cy="659964"/>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solidFill>
                  <a:schemeClr val="accent6">
                    <a:lumMod val="75000"/>
                  </a:schemeClr>
                </a:solidFill>
                <a:latin typeface="+mj-lt"/>
              </a:rPr>
              <a:t>En </a:t>
            </a:r>
            <a:r>
              <a:rPr lang="es-ES" sz="1600" dirty="0">
                <a:solidFill>
                  <a:schemeClr val="accent6">
                    <a:lumMod val="75000"/>
                  </a:schemeClr>
                </a:solidFill>
                <a:latin typeface="+mj-lt"/>
              </a:rPr>
              <a:t>función de la tolerancia individual de </a:t>
            </a:r>
            <a:r>
              <a:rPr lang="es-ES" sz="1600" dirty="0" smtClean="0">
                <a:solidFill>
                  <a:schemeClr val="accent6">
                    <a:lumMod val="75000"/>
                  </a:schemeClr>
                </a:solidFill>
                <a:latin typeface="+mj-lt"/>
              </a:rPr>
              <a:t>PN/lisina y del cuadro intercurrente </a:t>
            </a:r>
            <a:r>
              <a:rPr lang="es-ES" sz="1400" dirty="0" smtClean="0">
                <a:solidFill>
                  <a:schemeClr val="accent6">
                    <a:lumMod val="75000"/>
                  </a:schemeClr>
                </a:solidFill>
                <a:latin typeface="+mj-lt"/>
              </a:rPr>
              <a:t>(25%-50%-75%-100% // 30%-70%-100% // 50%-100%).</a:t>
            </a:r>
            <a:endParaRPr lang="es-ES" sz="1100" u="sng" dirty="0">
              <a:solidFill>
                <a:schemeClr val="accent6">
                  <a:lumMod val="75000"/>
                </a:schemeClr>
              </a:solidFill>
              <a:latin typeface="+mj-lt"/>
            </a:endParaRPr>
          </a:p>
        </p:txBody>
      </p:sp>
      <p:sp>
        <p:nvSpPr>
          <p:cNvPr id="17" name="CuadroTexto 16">
            <a:extLst>
              <a:ext uri="{FF2B5EF4-FFF2-40B4-BE49-F238E27FC236}">
                <a16:creationId xmlns:a16="http://schemas.microsoft.com/office/drawing/2014/main" xmlns="" id="{CE78039D-2636-8BF1-DF03-2A0D5C6E1B92}"/>
              </a:ext>
            </a:extLst>
          </p:cNvPr>
          <p:cNvSpPr txBox="1"/>
          <p:nvPr/>
        </p:nvSpPr>
        <p:spPr>
          <a:xfrm>
            <a:off x="4182408" y="5685624"/>
            <a:ext cx="4643718" cy="369332"/>
          </a:xfrm>
          <a:prstGeom prst="rect">
            <a:avLst/>
          </a:prstGeom>
          <a:noFill/>
        </p:spPr>
        <p:txBody>
          <a:bodyPr wrap="square">
            <a:spAutoFit/>
          </a:bodyPr>
          <a:lstStyle/>
          <a:p>
            <a:pPr>
              <a:spcBef>
                <a:spcPts val="800"/>
              </a:spcBef>
            </a:pPr>
            <a:r>
              <a:rPr lang="es-ES" sz="1800" dirty="0">
                <a:solidFill>
                  <a:schemeClr val="accent6">
                    <a:lumMod val="75000"/>
                  </a:schemeClr>
                </a:solidFill>
                <a:latin typeface="+mj-lt"/>
              </a:rPr>
              <a:t>Al finalizar la progresión, volver a la dieta basal</a:t>
            </a:r>
          </a:p>
        </p:txBody>
      </p:sp>
    </p:spTree>
    <p:extLst>
      <p:ext uri="{BB962C8B-B14F-4D97-AF65-F5344CB8AC3E}">
        <p14:creationId xmlns:p14="http://schemas.microsoft.com/office/powerpoint/2010/main" val="183678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P spid="13"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600" b="1" dirty="0">
                <a:solidFill>
                  <a:schemeClr val="accent1">
                    <a:lumMod val="60000"/>
                    <a:lumOff val="40000"/>
                  </a:schemeClr>
                </a:solidFill>
              </a:rPr>
              <a:t>¿Cómo realizar el régimen de emergencia?</a:t>
            </a:r>
          </a:p>
        </p:txBody>
      </p:sp>
      <p:graphicFrame>
        <p:nvGraphicFramePr>
          <p:cNvPr id="4" name="Tabla 3"/>
          <p:cNvGraphicFramePr>
            <a:graphicFrameLocks noGrp="1"/>
          </p:cNvGraphicFramePr>
          <p:nvPr>
            <p:extLst>
              <p:ext uri="{D42A27DB-BD31-4B8C-83A1-F6EECF244321}">
                <p14:modId xmlns:p14="http://schemas.microsoft.com/office/powerpoint/2010/main" val="268445306"/>
              </p:ext>
            </p:extLst>
          </p:nvPr>
        </p:nvGraphicFramePr>
        <p:xfrm>
          <a:off x="516686" y="1963114"/>
          <a:ext cx="10446589" cy="4145280"/>
        </p:xfrm>
        <a:graphic>
          <a:graphicData uri="http://schemas.openxmlformats.org/drawingml/2006/table">
            <a:tbl>
              <a:tblPr bandRow="1">
                <a:tableStyleId>{5C22544A-7EE6-4342-B048-85BDC9FD1C3A}</a:tableStyleId>
              </a:tblPr>
              <a:tblGrid>
                <a:gridCol w="2016882">
                  <a:extLst>
                    <a:ext uri="{9D8B030D-6E8A-4147-A177-3AD203B41FA5}">
                      <a16:colId xmlns:a16="http://schemas.microsoft.com/office/drawing/2014/main" xmlns="" val="3588107395"/>
                    </a:ext>
                  </a:extLst>
                </a:gridCol>
                <a:gridCol w="8429707">
                  <a:extLst>
                    <a:ext uri="{9D8B030D-6E8A-4147-A177-3AD203B41FA5}">
                      <a16:colId xmlns:a16="http://schemas.microsoft.com/office/drawing/2014/main" xmlns="" val="2019046138"/>
                    </a:ext>
                  </a:extLst>
                </a:gridCol>
              </a:tblGrid>
              <a:tr h="370840">
                <a:tc>
                  <a:txBody>
                    <a:bodyPr/>
                    <a:lstStyle/>
                    <a:p>
                      <a:pPr algn="ctr"/>
                      <a:endParaRPr lang="es-ES" b="1" dirty="0" smtClean="0">
                        <a:solidFill>
                          <a:srgbClr val="869379"/>
                        </a:solidFill>
                        <a:latin typeface="+mj-lt"/>
                      </a:endParaRPr>
                    </a:p>
                    <a:p>
                      <a:pPr algn="ctr"/>
                      <a:r>
                        <a:rPr lang="es-ES" b="1" dirty="0" smtClean="0">
                          <a:solidFill>
                            <a:srgbClr val="869379"/>
                          </a:solidFill>
                          <a:latin typeface="+mj-lt"/>
                        </a:rPr>
                        <a:t>Paso 0 lisina</a:t>
                      </a:r>
                      <a:endParaRPr lang="es-ES" b="1" dirty="0">
                        <a:solidFill>
                          <a:srgbClr val="869379"/>
                        </a:solidFill>
                        <a:latin typeface="+mj-lt"/>
                      </a:endParaRPr>
                    </a:p>
                  </a:txBody>
                  <a:tcPr/>
                </a:tc>
                <a:tc>
                  <a:txBody>
                    <a:bodyPr/>
                    <a:lstStyle/>
                    <a:p>
                      <a:pPr marL="285750" indent="-285750">
                        <a:buFont typeface="Arial" panose="020B0604020202020204" pitchFamily="34" charset="0"/>
                        <a:buChar char="•"/>
                      </a:pPr>
                      <a:r>
                        <a:rPr lang="es-ES" dirty="0" smtClean="0">
                          <a:latin typeface="+mj-lt"/>
                        </a:rPr>
                        <a:t>Lisina: retirar (leche</a:t>
                      </a:r>
                      <a:r>
                        <a:rPr lang="es-ES" baseline="0" dirty="0" smtClean="0">
                          <a:latin typeface="+mj-lt"/>
                        </a:rPr>
                        <a:t> materna</a:t>
                      </a:r>
                      <a:r>
                        <a:rPr lang="es-ES" dirty="0" smtClean="0">
                          <a:latin typeface="+mj-lt"/>
                        </a:rPr>
                        <a:t> / fórmula</a:t>
                      </a:r>
                      <a:r>
                        <a:rPr lang="es-ES" baseline="0" dirty="0" smtClean="0">
                          <a:latin typeface="+mj-lt"/>
                        </a:rPr>
                        <a:t> inicio / alimentos con lisina)</a:t>
                      </a:r>
                    </a:p>
                    <a:p>
                      <a:pPr marL="285750" indent="-285750">
                        <a:buFont typeface="Arial" panose="020B0604020202020204" pitchFamily="34" charset="0"/>
                        <a:buChar char="•"/>
                      </a:pPr>
                      <a:r>
                        <a:rPr lang="es-ES" baseline="0" dirty="0" smtClean="0">
                          <a:latin typeface="+mj-lt"/>
                        </a:rPr>
                        <a:t>Producto GA1: mantener a dosis habituales</a:t>
                      </a:r>
                    </a:p>
                    <a:p>
                      <a:pPr marL="285750" indent="-285750">
                        <a:buFont typeface="Arial" panose="020B0604020202020204" pitchFamily="34" charset="0"/>
                        <a:buChar char="•"/>
                      </a:pPr>
                      <a:r>
                        <a:rPr lang="es-ES" baseline="0" dirty="0" smtClean="0">
                          <a:latin typeface="+mj-lt"/>
                        </a:rPr>
                        <a:t>Aportar calorías suficientes que cubran el las necesidades basales + 10% de ellas extra </a:t>
                      </a:r>
                      <a:r>
                        <a:rPr lang="es-ES" sz="1600" baseline="0" dirty="0" smtClean="0">
                          <a:solidFill>
                            <a:schemeClr val="accent5">
                              <a:lumMod val="75000"/>
                            </a:schemeClr>
                          </a:solidFill>
                          <a:latin typeface="+mj-lt"/>
                        </a:rPr>
                        <a:t>(restando las que aporte el producto GA). </a:t>
                      </a:r>
                      <a:endParaRPr lang="es-ES" dirty="0">
                        <a:solidFill>
                          <a:schemeClr val="accent5">
                            <a:lumMod val="75000"/>
                          </a:schemeClr>
                        </a:solidFill>
                        <a:latin typeface="+mj-lt"/>
                      </a:endParaRPr>
                    </a:p>
                  </a:txBody>
                  <a:tcPr/>
                </a:tc>
                <a:extLst>
                  <a:ext uri="{0D108BD9-81ED-4DB2-BD59-A6C34878D82A}">
                    <a16:rowId xmlns:a16="http://schemas.microsoft.com/office/drawing/2014/main" xmlns="" val="2281058965"/>
                  </a:ext>
                </a:extLst>
              </a:tr>
              <a:tr h="370840">
                <a:tc>
                  <a:txBody>
                    <a:bodyPr/>
                    <a:lstStyle/>
                    <a:p>
                      <a:pPr algn="ctr"/>
                      <a:endParaRPr lang="es-ES" b="1" dirty="0" smtClean="0">
                        <a:solidFill>
                          <a:srgbClr val="869379"/>
                        </a:solidFill>
                        <a:latin typeface="+mj-lt"/>
                      </a:endParaRPr>
                    </a:p>
                    <a:p>
                      <a:pPr algn="ctr"/>
                      <a:r>
                        <a:rPr lang="es-ES" b="1" dirty="0" smtClean="0">
                          <a:solidFill>
                            <a:srgbClr val="869379"/>
                          </a:solidFill>
                          <a:latin typeface="+mj-lt"/>
                        </a:rPr>
                        <a:t>Paso 25% lisina</a:t>
                      </a:r>
                      <a:endParaRPr lang="es-ES" b="1" dirty="0">
                        <a:solidFill>
                          <a:srgbClr val="869379"/>
                        </a:solidFill>
                        <a:latin typeface="+mj-lt"/>
                      </a:endParaRPr>
                    </a:p>
                  </a:txBody>
                  <a:tcPr/>
                </a:tc>
                <a:tc>
                  <a:txBody>
                    <a:bodyPr/>
                    <a:lstStyle/>
                    <a:p>
                      <a:pPr marL="285750" indent="-285750" algn="l" defTabSz="914400" rtl="0" eaLnBrk="1" latinLnBrk="0" hangingPunct="1">
                        <a:buFont typeface="Arial" panose="020B0604020202020204" pitchFamily="34" charset="0"/>
                        <a:buChar char="•"/>
                      </a:pPr>
                      <a:r>
                        <a:rPr lang="es-ES" sz="1800" kern="1200" dirty="0" smtClean="0">
                          <a:solidFill>
                            <a:srgbClr val="D47348"/>
                          </a:solidFill>
                          <a:latin typeface="+mj-lt"/>
                          <a:ea typeface="+mn-ea"/>
                          <a:cs typeface="+mn-cs"/>
                        </a:rPr>
                        <a:t>Lisina: aportar el 25% de sus necesidades basales.</a:t>
                      </a:r>
                    </a:p>
                    <a:p>
                      <a:pPr marL="285750" indent="-285750" algn="l" defTabSz="914400" rtl="0" eaLnBrk="1" latinLnBrk="0" hangingPunct="1">
                        <a:buFont typeface="Arial" panose="020B0604020202020204" pitchFamily="34" charset="0"/>
                        <a:buChar char="•"/>
                      </a:pPr>
                      <a:r>
                        <a:rPr lang="es-ES" sz="1800" kern="1200" dirty="0" smtClean="0">
                          <a:solidFill>
                            <a:schemeClr val="dk1"/>
                          </a:solidFill>
                          <a:latin typeface="+mj-lt"/>
                          <a:ea typeface="+mn-ea"/>
                          <a:cs typeface="+mn-cs"/>
                        </a:rPr>
                        <a:t>Producto GA1: mantener a dosis habituales</a:t>
                      </a:r>
                    </a:p>
                    <a:p>
                      <a:pPr marL="285750" indent="-285750" algn="l" defTabSz="914400" rtl="0" eaLnBrk="1" latinLnBrk="0" hangingPunct="1">
                        <a:buFont typeface="Arial" panose="020B0604020202020204" pitchFamily="34" charset="0"/>
                        <a:buChar char="•"/>
                      </a:pPr>
                      <a:r>
                        <a:rPr lang="es-ES" sz="1800" kern="1200" dirty="0" smtClean="0">
                          <a:solidFill>
                            <a:schemeClr val="dk1"/>
                          </a:solidFill>
                          <a:latin typeface="+mj-lt"/>
                          <a:ea typeface="+mn-ea"/>
                          <a:cs typeface="+mn-cs"/>
                        </a:rPr>
                        <a:t>Aportar calorías suficientes que cubran el las necesidades basales + 10% de ellas extra.</a:t>
                      </a:r>
                      <a:r>
                        <a:rPr lang="es-ES" sz="1800" kern="1200" baseline="0" dirty="0" smtClean="0">
                          <a:solidFill>
                            <a:schemeClr val="dk1"/>
                          </a:solidFill>
                          <a:latin typeface="+mn-lt"/>
                          <a:ea typeface="+mn-ea"/>
                          <a:cs typeface="+mn-cs"/>
                        </a:rPr>
                        <a:t> </a:t>
                      </a:r>
                      <a:r>
                        <a:rPr lang="es-ES" sz="1600" kern="1200" baseline="0" dirty="0" smtClean="0">
                          <a:solidFill>
                            <a:schemeClr val="accent5">
                              <a:lumMod val="75000"/>
                            </a:schemeClr>
                          </a:solidFill>
                          <a:latin typeface="+mj-lt"/>
                          <a:ea typeface="+mn-ea"/>
                          <a:cs typeface="+mn-cs"/>
                        </a:rPr>
                        <a:t>(restando las que aporte el producto GA y los productos/alimentos que aportan la lisina). </a:t>
                      </a:r>
                      <a:r>
                        <a:rPr lang="es-ES" sz="1600" kern="1200" dirty="0" smtClean="0">
                          <a:solidFill>
                            <a:schemeClr val="accent5">
                              <a:lumMod val="75000"/>
                            </a:schemeClr>
                          </a:solidFill>
                          <a:latin typeface="+mj-lt"/>
                          <a:ea typeface="+mn-ea"/>
                          <a:cs typeface="+mn-cs"/>
                        </a:rPr>
                        <a:t> </a:t>
                      </a:r>
                      <a:endParaRPr lang="es-ES" sz="1800" kern="1200" dirty="0" smtClean="0">
                        <a:solidFill>
                          <a:schemeClr val="accent5">
                            <a:lumMod val="75000"/>
                          </a:schemeClr>
                        </a:solidFill>
                        <a:latin typeface="+mj-lt"/>
                        <a:ea typeface="+mn-ea"/>
                        <a:cs typeface="+mn-cs"/>
                      </a:endParaRPr>
                    </a:p>
                  </a:txBody>
                  <a:tcPr/>
                </a:tc>
                <a:extLst>
                  <a:ext uri="{0D108BD9-81ED-4DB2-BD59-A6C34878D82A}">
                    <a16:rowId xmlns:a16="http://schemas.microsoft.com/office/drawing/2014/main" xmlns="" val="729450167"/>
                  </a:ext>
                </a:extLst>
              </a:tr>
              <a:tr h="370840">
                <a:tc>
                  <a:txBody>
                    <a:bodyPr/>
                    <a:lstStyle/>
                    <a:p>
                      <a:pPr algn="ctr"/>
                      <a:endParaRPr lang="es-ES" b="1" dirty="0" smtClean="0">
                        <a:solidFill>
                          <a:srgbClr val="869379"/>
                        </a:solidFill>
                        <a:latin typeface="+mj-lt"/>
                      </a:endParaRPr>
                    </a:p>
                    <a:p>
                      <a:pPr algn="ctr"/>
                      <a:r>
                        <a:rPr lang="es-ES" b="1" dirty="0" smtClean="0">
                          <a:solidFill>
                            <a:srgbClr val="869379"/>
                          </a:solidFill>
                          <a:latin typeface="+mj-lt"/>
                        </a:rPr>
                        <a:t>Paso 50% lisina</a:t>
                      </a:r>
                      <a:endParaRPr lang="es-ES" b="1" dirty="0">
                        <a:solidFill>
                          <a:srgbClr val="869379"/>
                        </a:solidFill>
                        <a:latin typeface="+mj-lt"/>
                      </a:endParaRPr>
                    </a:p>
                  </a:txBody>
                  <a:tcPr/>
                </a:tc>
                <a:tc>
                  <a:txBody>
                    <a:bodyPr/>
                    <a:lstStyle/>
                    <a:p>
                      <a:pPr marL="285750" indent="-285750" algn="l" defTabSz="914400" rtl="0" eaLnBrk="1" latinLnBrk="0" hangingPunct="1">
                        <a:buFont typeface="Arial" panose="020B0604020202020204" pitchFamily="34" charset="0"/>
                        <a:buChar char="•"/>
                      </a:pPr>
                      <a:r>
                        <a:rPr lang="es-ES" sz="1800" kern="1200" dirty="0" smtClean="0">
                          <a:solidFill>
                            <a:srgbClr val="D47348"/>
                          </a:solidFill>
                          <a:latin typeface="+mj-lt"/>
                          <a:ea typeface="+mn-ea"/>
                          <a:cs typeface="+mn-cs"/>
                        </a:rPr>
                        <a:t>Lisina: aportar el 50% de sus necesidades basales.</a:t>
                      </a:r>
                    </a:p>
                    <a:p>
                      <a:pPr marL="285750" indent="-285750" algn="l" defTabSz="914400" rtl="0" eaLnBrk="1" latinLnBrk="0" hangingPunct="1">
                        <a:buFont typeface="Arial" panose="020B0604020202020204" pitchFamily="34" charset="0"/>
                        <a:buChar char="•"/>
                      </a:pPr>
                      <a:r>
                        <a:rPr lang="es-ES" sz="1800" kern="1200" dirty="0" smtClean="0">
                          <a:solidFill>
                            <a:schemeClr val="dk1"/>
                          </a:solidFill>
                          <a:latin typeface="+mj-lt"/>
                          <a:ea typeface="+mn-ea"/>
                          <a:cs typeface="+mn-cs"/>
                        </a:rPr>
                        <a:t>Producto GA1: mantener a dosis habituales</a:t>
                      </a:r>
                    </a:p>
                    <a:p>
                      <a:pPr marL="285750" indent="-285750" algn="l" defTabSz="914400" rtl="0" eaLnBrk="1" latinLnBrk="0" hangingPunct="1">
                        <a:buFont typeface="Arial" panose="020B0604020202020204" pitchFamily="34" charset="0"/>
                        <a:buChar char="•"/>
                      </a:pPr>
                      <a:r>
                        <a:rPr lang="es-ES" sz="1800" kern="1200" dirty="0" smtClean="0">
                          <a:solidFill>
                            <a:schemeClr val="dk1"/>
                          </a:solidFill>
                          <a:latin typeface="+mj-lt"/>
                          <a:ea typeface="+mn-ea"/>
                          <a:cs typeface="+mn-cs"/>
                        </a:rPr>
                        <a:t>Aportar calorías suficientes que cubran el las necesidades basales + 10% de ellas extra. </a:t>
                      </a:r>
                    </a:p>
                  </a:txBody>
                  <a:tcPr/>
                </a:tc>
                <a:extLst>
                  <a:ext uri="{0D108BD9-81ED-4DB2-BD59-A6C34878D82A}">
                    <a16:rowId xmlns:a16="http://schemas.microsoft.com/office/drawing/2014/main" xmlns="" val="2202393129"/>
                  </a:ext>
                </a:extLst>
              </a:tr>
              <a:tr h="370840">
                <a:tc>
                  <a:txBody>
                    <a:bodyPr/>
                    <a:lstStyle/>
                    <a:p>
                      <a:pPr algn="ctr"/>
                      <a:endParaRPr lang="es-ES" b="1" dirty="0" smtClean="0">
                        <a:solidFill>
                          <a:srgbClr val="869379"/>
                        </a:solidFill>
                        <a:latin typeface="+mj-lt"/>
                      </a:endParaRPr>
                    </a:p>
                    <a:p>
                      <a:pPr algn="ctr"/>
                      <a:r>
                        <a:rPr lang="es-ES" b="1" dirty="0" smtClean="0">
                          <a:solidFill>
                            <a:srgbClr val="869379"/>
                          </a:solidFill>
                          <a:latin typeface="+mj-lt"/>
                        </a:rPr>
                        <a:t>Paso 75% lisina</a:t>
                      </a:r>
                      <a:endParaRPr lang="es-ES" b="1" dirty="0">
                        <a:solidFill>
                          <a:srgbClr val="869379"/>
                        </a:solidFill>
                        <a:latin typeface="+mj-lt"/>
                      </a:endParaRPr>
                    </a:p>
                  </a:txBody>
                  <a:tcPr/>
                </a:tc>
                <a:tc>
                  <a:txBody>
                    <a:bodyPr/>
                    <a:lstStyle/>
                    <a:p>
                      <a:pPr marL="285750" indent="-285750" algn="l" defTabSz="914400" rtl="0" eaLnBrk="1" latinLnBrk="0" hangingPunct="1">
                        <a:buFont typeface="Arial" panose="020B0604020202020204" pitchFamily="34" charset="0"/>
                        <a:buChar char="•"/>
                      </a:pPr>
                      <a:r>
                        <a:rPr lang="es-ES" sz="1800" kern="1200" dirty="0" smtClean="0">
                          <a:solidFill>
                            <a:srgbClr val="D47348"/>
                          </a:solidFill>
                          <a:latin typeface="+mj-lt"/>
                          <a:ea typeface="+mn-ea"/>
                          <a:cs typeface="+mn-cs"/>
                        </a:rPr>
                        <a:t>Lisina: aportar el 75% de sus necesidades basales.</a:t>
                      </a:r>
                    </a:p>
                    <a:p>
                      <a:pPr marL="285750" indent="-285750" algn="l" defTabSz="914400" rtl="0" eaLnBrk="1" latinLnBrk="0" hangingPunct="1">
                        <a:buFont typeface="Arial" panose="020B0604020202020204" pitchFamily="34" charset="0"/>
                        <a:buChar char="•"/>
                      </a:pPr>
                      <a:r>
                        <a:rPr lang="es-ES" sz="1800" kern="1200" dirty="0" smtClean="0">
                          <a:solidFill>
                            <a:schemeClr val="dk1"/>
                          </a:solidFill>
                          <a:latin typeface="+mj-lt"/>
                          <a:ea typeface="+mn-ea"/>
                          <a:cs typeface="+mn-cs"/>
                        </a:rPr>
                        <a:t>Producto GA1: mantener a dosis habituales</a:t>
                      </a:r>
                    </a:p>
                    <a:p>
                      <a:pPr marL="285750" indent="-285750" algn="l" defTabSz="914400" rtl="0" eaLnBrk="1" latinLnBrk="0" hangingPunct="1">
                        <a:buFont typeface="Arial" panose="020B0604020202020204" pitchFamily="34" charset="0"/>
                        <a:buChar char="•"/>
                      </a:pPr>
                      <a:r>
                        <a:rPr lang="es-ES" sz="1800" kern="1200" dirty="0" smtClean="0">
                          <a:solidFill>
                            <a:schemeClr val="dk1"/>
                          </a:solidFill>
                          <a:latin typeface="+mj-lt"/>
                          <a:ea typeface="+mn-ea"/>
                          <a:cs typeface="+mn-cs"/>
                        </a:rPr>
                        <a:t>Aportar calorías suficientes que cubran el las necesidades basales + 10% de ellas extra. </a:t>
                      </a:r>
                    </a:p>
                  </a:txBody>
                  <a:tcPr/>
                </a:tc>
                <a:extLst>
                  <a:ext uri="{0D108BD9-81ED-4DB2-BD59-A6C34878D82A}">
                    <a16:rowId xmlns:a16="http://schemas.microsoft.com/office/drawing/2014/main" xmlns="" val="3645545295"/>
                  </a:ext>
                </a:extLst>
              </a:tr>
            </a:tbl>
          </a:graphicData>
        </a:graphic>
      </p:graphicFrame>
    </p:spTree>
    <p:extLst>
      <p:ext uri="{BB962C8B-B14F-4D97-AF65-F5344CB8AC3E}">
        <p14:creationId xmlns:p14="http://schemas.microsoft.com/office/powerpoint/2010/main" val="648760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83411" y="1431985"/>
            <a:ext cx="10705381" cy="68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a:blip r:embed="rId2"/>
          <a:stretch>
            <a:fillRect/>
          </a:stretch>
        </p:blipFill>
        <p:spPr>
          <a:xfrm>
            <a:off x="7486003" y="684093"/>
            <a:ext cx="3933825" cy="5248275"/>
          </a:xfrm>
          <a:prstGeom prst="rect">
            <a:avLst/>
          </a:prstGeom>
        </p:spPr>
      </p:pic>
      <p:sp>
        <p:nvSpPr>
          <p:cNvPr id="2" name="Título 1"/>
          <p:cNvSpPr>
            <a:spLocks noGrp="1"/>
          </p:cNvSpPr>
          <p:nvPr>
            <p:ph type="title"/>
          </p:nvPr>
        </p:nvSpPr>
        <p:spPr>
          <a:xfrm>
            <a:off x="983411" y="1940943"/>
            <a:ext cx="6502592" cy="2194561"/>
          </a:xfrm>
        </p:spPr>
        <p:txBody>
          <a:bodyPr>
            <a:noAutofit/>
          </a:bodyPr>
          <a:lstStyle/>
          <a:p>
            <a:pPr algn="ctr"/>
            <a:r>
              <a:rPr lang="es-ES" sz="6600" b="1" dirty="0">
                <a:solidFill>
                  <a:schemeClr val="accent1">
                    <a:lumMod val="60000"/>
                    <a:lumOff val="40000"/>
                  </a:schemeClr>
                </a:solidFill>
              </a:rPr>
              <a:t>¿Cómo aportar calorías sin lisina?</a:t>
            </a:r>
          </a:p>
        </p:txBody>
      </p:sp>
    </p:spTree>
    <p:extLst>
      <p:ext uri="{BB962C8B-B14F-4D97-AF65-F5344CB8AC3E}">
        <p14:creationId xmlns:p14="http://schemas.microsoft.com/office/powerpoint/2010/main" val="3839737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l="22259" t="13858" r="19688" b="10112"/>
          <a:stretch/>
        </p:blipFill>
        <p:spPr>
          <a:xfrm>
            <a:off x="10983214" y="4287415"/>
            <a:ext cx="1070718" cy="1402292"/>
          </a:xfrm>
          <a:prstGeom prst="rect">
            <a:avLst/>
          </a:prstGeom>
        </p:spPr>
      </p:pic>
      <p:sp>
        <p:nvSpPr>
          <p:cNvPr id="10" name="AutoShape 2" descr="Resultado de imagen de tyr anamix"/>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100" name="Picture 4" descr="Duocal - Nutricia-M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7434" y="5608625"/>
            <a:ext cx="929223" cy="12493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xmlns="" id="{5F2B797A-30D4-E43C-B6D8-B242056624F4}"/>
              </a:ext>
            </a:extLst>
          </p:cNvPr>
          <p:cNvPicPr>
            <a:picLocks noChangeAspect="1"/>
          </p:cNvPicPr>
          <p:nvPr/>
        </p:nvPicPr>
        <p:blipFill>
          <a:blip r:embed="rId4"/>
          <a:stretch>
            <a:fillRect/>
          </a:stretch>
        </p:blipFill>
        <p:spPr>
          <a:xfrm>
            <a:off x="391933" y="1013460"/>
            <a:ext cx="8062762" cy="302597"/>
          </a:xfrm>
          <a:prstGeom prst="rect">
            <a:avLst/>
          </a:prstGeom>
        </p:spPr>
      </p:pic>
      <p:sp>
        <p:nvSpPr>
          <p:cNvPr id="2" name="Título 1"/>
          <p:cNvSpPr>
            <a:spLocks noGrp="1"/>
          </p:cNvSpPr>
          <p:nvPr>
            <p:ph type="title"/>
          </p:nvPr>
        </p:nvSpPr>
        <p:spPr>
          <a:xfrm>
            <a:off x="905435" y="755361"/>
            <a:ext cx="4622801" cy="569501"/>
          </a:xfrm>
        </p:spPr>
        <p:txBody>
          <a:bodyPr>
            <a:normAutofit/>
          </a:bodyPr>
          <a:lstStyle/>
          <a:p>
            <a:r>
              <a:rPr lang="es-ES" sz="3600" b="1" dirty="0">
                <a:solidFill>
                  <a:schemeClr val="accent1">
                    <a:lumMod val="60000"/>
                    <a:lumOff val="40000"/>
                  </a:schemeClr>
                </a:solidFill>
              </a:rPr>
              <a:t>Formulas sin proteínas</a:t>
            </a:r>
          </a:p>
        </p:txBody>
      </p:sp>
      <p:sp>
        <p:nvSpPr>
          <p:cNvPr id="9" name="Rectángulo 8">
            <a:extLst>
              <a:ext uri="{FF2B5EF4-FFF2-40B4-BE49-F238E27FC236}">
                <a16:creationId xmlns:a16="http://schemas.microsoft.com/office/drawing/2014/main" xmlns="" id="{6BCAA621-C109-F925-A6BE-1E2EDFE1D7D1}"/>
              </a:ext>
            </a:extLst>
          </p:cNvPr>
          <p:cNvSpPr/>
          <p:nvPr/>
        </p:nvSpPr>
        <p:spPr>
          <a:xfrm>
            <a:off x="905435" y="1559859"/>
            <a:ext cx="10506636" cy="361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7" name="Tabla 3">
            <a:extLst>
              <a:ext uri="{FF2B5EF4-FFF2-40B4-BE49-F238E27FC236}">
                <a16:creationId xmlns:a16="http://schemas.microsoft.com/office/drawing/2014/main" xmlns="" id="{65BA40DD-98CA-BC43-B2D7-6599BD4D5234}"/>
              </a:ext>
            </a:extLst>
          </p:cNvPr>
          <p:cNvGraphicFramePr>
            <a:graphicFrameLocks noGrp="1"/>
          </p:cNvGraphicFramePr>
          <p:nvPr>
            <p:extLst>
              <p:ext uri="{D42A27DB-BD31-4B8C-83A1-F6EECF244321}">
                <p14:modId xmlns:p14="http://schemas.microsoft.com/office/powerpoint/2010/main" val="4143011106"/>
              </p:ext>
            </p:extLst>
          </p:nvPr>
        </p:nvGraphicFramePr>
        <p:xfrm>
          <a:off x="391933" y="1659365"/>
          <a:ext cx="7724452" cy="4145536"/>
        </p:xfrm>
        <a:graphic>
          <a:graphicData uri="http://schemas.openxmlformats.org/drawingml/2006/table">
            <a:tbl>
              <a:tblPr firstRow="1" bandRow="1">
                <a:tableStyleId>{C083E6E3-FA7D-4D7B-A595-EF9225AFEA82}</a:tableStyleId>
              </a:tblPr>
              <a:tblGrid>
                <a:gridCol w="1800581">
                  <a:extLst>
                    <a:ext uri="{9D8B030D-6E8A-4147-A177-3AD203B41FA5}">
                      <a16:colId xmlns:a16="http://schemas.microsoft.com/office/drawing/2014/main" xmlns="" val="2784393371"/>
                    </a:ext>
                  </a:extLst>
                </a:gridCol>
                <a:gridCol w="1111786">
                  <a:extLst>
                    <a:ext uri="{9D8B030D-6E8A-4147-A177-3AD203B41FA5}">
                      <a16:colId xmlns:a16="http://schemas.microsoft.com/office/drawing/2014/main" xmlns="" val="20001"/>
                    </a:ext>
                  </a:extLst>
                </a:gridCol>
                <a:gridCol w="2493185">
                  <a:extLst>
                    <a:ext uri="{9D8B030D-6E8A-4147-A177-3AD203B41FA5}">
                      <a16:colId xmlns:a16="http://schemas.microsoft.com/office/drawing/2014/main" xmlns="" val="20002"/>
                    </a:ext>
                  </a:extLst>
                </a:gridCol>
                <a:gridCol w="1178350">
                  <a:extLst>
                    <a:ext uri="{9D8B030D-6E8A-4147-A177-3AD203B41FA5}">
                      <a16:colId xmlns:a16="http://schemas.microsoft.com/office/drawing/2014/main" xmlns="" val="3117912941"/>
                    </a:ext>
                  </a:extLst>
                </a:gridCol>
                <a:gridCol w="1140550">
                  <a:extLst>
                    <a:ext uri="{9D8B030D-6E8A-4147-A177-3AD203B41FA5}">
                      <a16:colId xmlns:a16="http://schemas.microsoft.com/office/drawing/2014/main" xmlns="" val="2741937279"/>
                    </a:ext>
                  </a:extLst>
                </a:gridCol>
              </a:tblGrid>
              <a:tr h="318129">
                <a:tc>
                  <a:txBody>
                    <a:bodyPr/>
                    <a:lstStyle/>
                    <a:p>
                      <a:pPr algn="ctr"/>
                      <a:r>
                        <a:rPr lang="es-ES" sz="1600" dirty="0">
                          <a:solidFill>
                            <a:srgbClr val="9BA690"/>
                          </a:solidFill>
                          <a:latin typeface="+mj-lt"/>
                        </a:rPr>
                        <a:t>Fórmulas</a:t>
                      </a:r>
                      <a:r>
                        <a:rPr lang="es-ES" sz="1600" baseline="0" dirty="0">
                          <a:solidFill>
                            <a:srgbClr val="9BA690"/>
                          </a:solidFill>
                          <a:latin typeface="+mj-lt"/>
                        </a:rPr>
                        <a:t> especiales sin proteínas</a:t>
                      </a:r>
                      <a:endParaRPr lang="es-ES" sz="1600" dirty="0">
                        <a:solidFill>
                          <a:srgbClr val="9BA690"/>
                        </a:solidFill>
                        <a:latin typeface="+mj-lt"/>
                      </a:endParaRPr>
                    </a:p>
                  </a:txBody>
                  <a:tcPr marL="91466" marR="91466" marT="45736" marB="45736" anchor="ctr"/>
                </a:tc>
                <a:tc>
                  <a:txBody>
                    <a:bodyPr/>
                    <a:lstStyle/>
                    <a:p>
                      <a:pPr algn="ctr"/>
                      <a:r>
                        <a:rPr lang="es-ES" sz="1600" dirty="0">
                          <a:solidFill>
                            <a:srgbClr val="9BA690"/>
                          </a:solidFill>
                          <a:latin typeface="+mj-lt"/>
                        </a:rPr>
                        <a:t>Laboratorio</a:t>
                      </a:r>
                    </a:p>
                  </a:txBody>
                  <a:tcPr marL="91466" marR="91466" marT="45736" marB="45736" anchor="ctr"/>
                </a:tc>
                <a:tc>
                  <a:txBody>
                    <a:bodyPr/>
                    <a:lstStyle/>
                    <a:p>
                      <a:pPr algn="ctr"/>
                      <a:r>
                        <a:rPr lang="es-ES" sz="1600" dirty="0">
                          <a:solidFill>
                            <a:srgbClr val="9BA690"/>
                          </a:solidFill>
                          <a:latin typeface="+mj-lt"/>
                        </a:rPr>
                        <a:t>Dosificación</a:t>
                      </a:r>
                    </a:p>
                  </a:txBody>
                  <a:tcPr marL="91466" marR="91466" marT="45736" marB="45736" anchor="ctr"/>
                </a:tc>
                <a:tc>
                  <a:txBody>
                    <a:bodyPr/>
                    <a:lstStyle/>
                    <a:p>
                      <a:pPr algn="ctr"/>
                      <a:r>
                        <a:rPr lang="es-ES" sz="1600" dirty="0">
                          <a:solidFill>
                            <a:srgbClr val="9BA690"/>
                          </a:solidFill>
                          <a:latin typeface="+mj-lt"/>
                        </a:rPr>
                        <a:t>Calorías por</a:t>
                      </a:r>
                      <a:r>
                        <a:rPr lang="es-ES" sz="1600" baseline="0" dirty="0">
                          <a:solidFill>
                            <a:srgbClr val="9BA690"/>
                          </a:solidFill>
                          <a:latin typeface="+mj-lt"/>
                        </a:rPr>
                        <a:t> </a:t>
                      </a:r>
                      <a:r>
                        <a:rPr lang="es-ES" sz="1600" dirty="0">
                          <a:solidFill>
                            <a:srgbClr val="9BA690"/>
                          </a:solidFill>
                          <a:latin typeface="+mj-lt"/>
                        </a:rPr>
                        <a:t>100g/ml</a:t>
                      </a:r>
                    </a:p>
                  </a:txBody>
                  <a:tcPr marL="91466" marR="91466" marT="45736" marB="45736" anchor="ctr"/>
                </a:tc>
                <a:tc>
                  <a:txBody>
                    <a:bodyPr/>
                    <a:lstStyle/>
                    <a:p>
                      <a:pPr algn="ctr"/>
                      <a:r>
                        <a:rPr lang="es-ES" sz="1600" dirty="0">
                          <a:solidFill>
                            <a:srgbClr val="9BA690"/>
                          </a:solidFill>
                          <a:latin typeface="+mj-lt"/>
                        </a:rPr>
                        <a:t>Calorías por cacito</a:t>
                      </a:r>
                    </a:p>
                  </a:txBody>
                  <a:tcPr marL="91466" marR="91466" marT="45736" marB="45736" anchor="ctr"/>
                </a:tc>
                <a:extLst>
                  <a:ext uri="{0D108BD9-81ED-4DB2-BD59-A6C34878D82A}">
                    <a16:rowId xmlns:a16="http://schemas.microsoft.com/office/drawing/2014/main" xmlns="" val="3877864995"/>
                  </a:ext>
                </a:extLst>
              </a:tr>
              <a:tr h="318129">
                <a:tc>
                  <a:txBody>
                    <a:bodyPr/>
                    <a:lstStyle/>
                    <a:p>
                      <a:pPr algn="ctr"/>
                      <a:r>
                        <a:rPr lang="es-ES" sz="1600" dirty="0">
                          <a:solidFill>
                            <a:schemeClr val="tx1">
                              <a:lumMod val="65000"/>
                              <a:lumOff val="35000"/>
                            </a:schemeClr>
                          </a:solidFill>
                          <a:latin typeface="+mj-lt"/>
                        </a:rPr>
                        <a:t>PFD</a:t>
                      </a:r>
                      <a:r>
                        <a:rPr lang="es-ES" sz="1600" baseline="0" dirty="0">
                          <a:solidFill>
                            <a:schemeClr val="tx1">
                              <a:lumMod val="65000"/>
                              <a:lumOff val="35000"/>
                            </a:schemeClr>
                          </a:solidFill>
                          <a:latin typeface="+mj-lt"/>
                        </a:rPr>
                        <a:t> 1</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a:solidFill>
                            <a:schemeClr val="tx1">
                              <a:lumMod val="65000"/>
                              <a:lumOff val="35000"/>
                            </a:schemeClr>
                          </a:solidFill>
                          <a:latin typeface="+mj-lt"/>
                        </a:rPr>
                        <a:t>Mead </a:t>
                      </a:r>
                      <a:r>
                        <a:rPr lang="es-ES" sz="1600" dirty="0" err="1">
                          <a:solidFill>
                            <a:schemeClr val="tx1">
                              <a:lumMod val="65000"/>
                              <a:lumOff val="35000"/>
                            </a:schemeClr>
                          </a:solidFill>
                          <a:latin typeface="+mj-lt"/>
                        </a:rPr>
                        <a:t>Jhonson</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baseline="0" dirty="0">
                          <a:solidFill>
                            <a:schemeClr val="tx1">
                              <a:lumMod val="65000"/>
                              <a:lumOff val="35000"/>
                            </a:schemeClr>
                          </a:solidFill>
                          <a:latin typeface="+mj-lt"/>
                        </a:rPr>
                        <a:t>Cacito dosificador de 4,5g</a:t>
                      </a:r>
                    </a:p>
                    <a:p>
                      <a:pPr algn="l"/>
                      <a:r>
                        <a:rPr lang="es-ES" sz="1600" baseline="0" dirty="0">
                          <a:solidFill>
                            <a:schemeClr val="tx1">
                              <a:lumMod val="65000"/>
                              <a:lumOff val="35000"/>
                            </a:schemeClr>
                          </a:solidFill>
                          <a:latin typeface="+mj-lt"/>
                        </a:rPr>
                        <a:t>1 cacito en 30 ml de agua</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a:solidFill>
                            <a:schemeClr val="tx1">
                              <a:lumMod val="65000"/>
                              <a:lumOff val="35000"/>
                            </a:schemeClr>
                          </a:solidFill>
                          <a:latin typeface="+mj-lt"/>
                        </a:rPr>
                        <a:t>530</a:t>
                      </a:r>
                    </a:p>
                  </a:txBody>
                  <a:tcPr marL="91466" marR="91466" marT="45736" marB="45736" anchor="ctr"/>
                </a:tc>
                <a:tc>
                  <a:txBody>
                    <a:bodyPr/>
                    <a:lstStyle/>
                    <a:p>
                      <a:pPr algn="ctr"/>
                      <a:r>
                        <a:rPr lang="es-ES" sz="1600" dirty="0">
                          <a:solidFill>
                            <a:schemeClr val="tx1">
                              <a:lumMod val="65000"/>
                              <a:lumOff val="35000"/>
                            </a:schemeClr>
                          </a:solidFill>
                          <a:latin typeface="+mj-lt"/>
                        </a:rPr>
                        <a:t>23,8</a:t>
                      </a:r>
                    </a:p>
                  </a:txBody>
                  <a:tcPr marL="91466" marR="91466" marT="45736" marB="45736" anchor="ctr"/>
                </a:tc>
                <a:extLst>
                  <a:ext uri="{0D108BD9-81ED-4DB2-BD59-A6C34878D82A}">
                    <a16:rowId xmlns:a16="http://schemas.microsoft.com/office/drawing/2014/main" xmlns="" val="3970933026"/>
                  </a:ext>
                </a:extLst>
              </a:tr>
              <a:tr h="449115">
                <a:tc>
                  <a:txBody>
                    <a:bodyPr/>
                    <a:lstStyle/>
                    <a:p>
                      <a:pPr algn="ctr"/>
                      <a:r>
                        <a:rPr lang="es-ES" sz="1600" dirty="0">
                          <a:solidFill>
                            <a:schemeClr val="tx1">
                              <a:lumMod val="65000"/>
                              <a:lumOff val="35000"/>
                            </a:schemeClr>
                          </a:solidFill>
                          <a:latin typeface="+mj-lt"/>
                        </a:rPr>
                        <a:t>PFD 2</a:t>
                      </a:r>
                    </a:p>
                  </a:txBody>
                  <a:tcPr marL="91466" marR="91466" marT="45736" marB="45736" anchor="ctr"/>
                </a:tc>
                <a:tc>
                  <a:txBody>
                    <a:bodyPr/>
                    <a:lstStyle/>
                    <a:p>
                      <a:pPr algn="l"/>
                      <a:r>
                        <a:rPr lang="es-ES" sz="1600" dirty="0">
                          <a:solidFill>
                            <a:schemeClr val="tx1">
                              <a:lumMod val="65000"/>
                              <a:lumOff val="35000"/>
                            </a:schemeClr>
                          </a:solidFill>
                          <a:latin typeface="+mj-lt"/>
                        </a:rPr>
                        <a:t>Mead </a:t>
                      </a:r>
                      <a:r>
                        <a:rPr lang="es-ES" sz="1600" dirty="0" err="1">
                          <a:solidFill>
                            <a:schemeClr val="tx1">
                              <a:lumMod val="65000"/>
                              <a:lumOff val="35000"/>
                            </a:schemeClr>
                          </a:solidFill>
                          <a:latin typeface="+mj-lt"/>
                        </a:rPr>
                        <a:t>Jhonson</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a:solidFill>
                            <a:schemeClr val="tx1">
                              <a:lumMod val="65000"/>
                              <a:lumOff val="35000"/>
                            </a:schemeClr>
                          </a:solidFill>
                          <a:latin typeface="+mj-lt"/>
                        </a:rPr>
                        <a:t>Cacito dosificador de 14,9g</a:t>
                      </a:r>
                    </a:p>
                    <a:p>
                      <a:pPr algn="l"/>
                      <a:r>
                        <a:rPr lang="es-ES" sz="1600" dirty="0">
                          <a:solidFill>
                            <a:schemeClr val="tx1">
                              <a:lumMod val="65000"/>
                              <a:lumOff val="35000"/>
                            </a:schemeClr>
                          </a:solidFill>
                          <a:latin typeface="+mj-lt"/>
                        </a:rPr>
                        <a:t>1 cacito</a:t>
                      </a:r>
                      <a:r>
                        <a:rPr lang="es-ES" sz="1600" baseline="0" dirty="0">
                          <a:solidFill>
                            <a:schemeClr val="tx1">
                              <a:lumMod val="65000"/>
                              <a:lumOff val="35000"/>
                            </a:schemeClr>
                          </a:solidFill>
                          <a:latin typeface="+mj-lt"/>
                        </a:rPr>
                        <a:t> en 60 ml de agua</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a:solidFill>
                            <a:schemeClr val="tx1">
                              <a:lumMod val="65000"/>
                              <a:lumOff val="35000"/>
                            </a:schemeClr>
                          </a:solidFill>
                          <a:latin typeface="+mj-lt"/>
                        </a:rPr>
                        <a:t>400</a:t>
                      </a:r>
                    </a:p>
                  </a:txBody>
                  <a:tcPr marL="91466" marR="91466" marT="45736" marB="45736" anchor="ctr"/>
                </a:tc>
                <a:tc>
                  <a:txBody>
                    <a:bodyPr/>
                    <a:lstStyle/>
                    <a:p>
                      <a:pPr algn="ctr"/>
                      <a:r>
                        <a:rPr lang="es-ES" sz="1600" dirty="0">
                          <a:solidFill>
                            <a:schemeClr val="tx1">
                              <a:lumMod val="65000"/>
                              <a:lumOff val="35000"/>
                            </a:schemeClr>
                          </a:solidFill>
                          <a:latin typeface="+mj-lt"/>
                        </a:rPr>
                        <a:t>59,6</a:t>
                      </a:r>
                    </a:p>
                  </a:txBody>
                  <a:tcPr marL="91466" marR="91466" marT="45736" marB="45736" anchor="ctr"/>
                </a:tc>
                <a:extLst>
                  <a:ext uri="{0D108BD9-81ED-4DB2-BD59-A6C34878D82A}">
                    <a16:rowId xmlns:a16="http://schemas.microsoft.com/office/drawing/2014/main" xmlns="" val="10002"/>
                  </a:ext>
                </a:extLst>
              </a:tr>
              <a:tr h="318129">
                <a:tc>
                  <a:txBody>
                    <a:bodyPr/>
                    <a:lstStyle/>
                    <a:p>
                      <a:pPr algn="ctr"/>
                      <a:r>
                        <a:rPr lang="es-ES" sz="1600" dirty="0" err="1">
                          <a:solidFill>
                            <a:schemeClr val="tx1">
                              <a:lumMod val="65000"/>
                              <a:lumOff val="35000"/>
                            </a:schemeClr>
                          </a:solidFill>
                          <a:latin typeface="+mj-lt"/>
                        </a:rPr>
                        <a:t>Energivit</a:t>
                      </a:r>
                      <a:endParaRPr lang="es-ES" sz="1600" dirty="0">
                        <a:solidFill>
                          <a:schemeClr val="tx1">
                            <a:lumMod val="65000"/>
                            <a:lumOff val="35000"/>
                          </a:schemeClr>
                        </a:solidFill>
                        <a:latin typeface="+mj-lt"/>
                      </a:endParaRPr>
                    </a:p>
                  </a:txBody>
                  <a:tcPr marL="91466" marR="91466" marT="45736" marB="4573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a:solidFill>
                            <a:schemeClr val="tx1">
                              <a:lumMod val="65000"/>
                              <a:lumOff val="35000"/>
                            </a:schemeClr>
                          </a:solidFill>
                          <a:latin typeface="+mj-lt"/>
                        </a:rPr>
                        <a:t>Nutricia</a:t>
                      </a:r>
                    </a:p>
                  </a:txBody>
                  <a:tcPr marL="91466" marR="91466" marT="45736" marB="45736" anchor="ctr"/>
                </a:tc>
                <a:tc>
                  <a:txBody>
                    <a:bodyPr/>
                    <a:lstStyle/>
                    <a:p>
                      <a:pPr algn="l"/>
                      <a:r>
                        <a:rPr lang="es-ES" sz="1600" baseline="0" dirty="0">
                          <a:solidFill>
                            <a:schemeClr val="tx1">
                              <a:lumMod val="65000"/>
                              <a:lumOff val="35000"/>
                            </a:schemeClr>
                          </a:solidFill>
                          <a:latin typeface="+mj-lt"/>
                        </a:rPr>
                        <a:t>Cacito dosificador de 5 g</a:t>
                      </a:r>
                    </a:p>
                    <a:p>
                      <a:pPr marL="0" marR="0" indent="0" algn="l" defTabSz="914400" rtl="0" eaLnBrk="1" fontAlgn="auto" latinLnBrk="0" hangingPunct="1">
                        <a:lnSpc>
                          <a:spcPct val="100000"/>
                        </a:lnSpc>
                        <a:spcBef>
                          <a:spcPts val="0"/>
                        </a:spcBef>
                        <a:spcAft>
                          <a:spcPts val="0"/>
                        </a:spcAft>
                        <a:buClrTx/>
                        <a:buSzTx/>
                        <a:buFontTx/>
                        <a:buNone/>
                        <a:tabLst/>
                        <a:defRPr/>
                      </a:pPr>
                      <a:r>
                        <a:rPr lang="es-ES" sz="1600" baseline="0" dirty="0">
                          <a:solidFill>
                            <a:schemeClr val="tx1">
                              <a:lumMod val="65000"/>
                              <a:lumOff val="35000"/>
                            </a:schemeClr>
                          </a:solidFill>
                          <a:latin typeface="+mj-lt"/>
                        </a:rPr>
                        <a:t>1 cacito en 30 ml de agua</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a:solidFill>
                            <a:schemeClr val="tx1">
                              <a:lumMod val="65000"/>
                              <a:lumOff val="35000"/>
                            </a:schemeClr>
                          </a:solidFill>
                          <a:latin typeface="+mj-lt"/>
                        </a:rPr>
                        <a:t>492</a:t>
                      </a:r>
                    </a:p>
                  </a:txBody>
                  <a:tcPr marL="91466" marR="91466" marT="45736" marB="45736" anchor="ctr"/>
                </a:tc>
                <a:tc>
                  <a:txBody>
                    <a:bodyPr/>
                    <a:lstStyle/>
                    <a:p>
                      <a:pPr algn="ctr"/>
                      <a:r>
                        <a:rPr lang="es-ES" sz="1600" dirty="0">
                          <a:solidFill>
                            <a:schemeClr val="tx1">
                              <a:lumMod val="65000"/>
                              <a:lumOff val="35000"/>
                            </a:schemeClr>
                          </a:solidFill>
                          <a:latin typeface="+mj-lt"/>
                        </a:rPr>
                        <a:t>24,6</a:t>
                      </a:r>
                    </a:p>
                  </a:txBody>
                  <a:tcPr marL="91466" marR="91466" marT="45736" marB="45736" anchor="ctr"/>
                </a:tc>
                <a:extLst>
                  <a:ext uri="{0D108BD9-81ED-4DB2-BD59-A6C34878D82A}">
                    <a16:rowId xmlns:a16="http://schemas.microsoft.com/office/drawing/2014/main" xmlns="" val="1058386741"/>
                  </a:ext>
                </a:extLst>
              </a:tr>
              <a:tr h="318129">
                <a:tc>
                  <a:txBody>
                    <a:bodyPr/>
                    <a:lstStyle/>
                    <a:p>
                      <a:pPr algn="ctr"/>
                      <a:r>
                        <a:rPr lang="es-ES" sz="1600" dirty="0" err="1">
                          <a:solidFill>
                            <a:schemeClr val="tx1">
                              <a:lumMod val="65000"/>
                              <a:lumOff val="35000"/>
                            </a:schemeClr>
                          </a:solidFill>
                          <a:latin typeface="+mj-lt"/>
                        </a:rPr>
                        <a:t>Prozero</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err="1">
                          <a:solidFill>
                            <a:schemeClr val="tx1">
                              <a:lumMod val="65000"/>
                              <a:lumOff val="35000"/>
                            </a:schemeClr>
                          </a:solidFill>
                          <a:latin typeface="+mj-lt"/>
                        </a:rPr>
                        <a:t>Vitafló</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err="1">
                          <a:solidFill>
                            <a:schemeClr val="tx1">
                              <a:lumMod val="65000"/>
                              <a:lumOff val="35000"/>
                            </a:schemeClr>
                          </a:solidFill>
                          <a:latin typeface="+mj-lt"/>
                        </a:rPr>
                        <a:t>Bricks</a:t>
                      </a:r>
                      <a:r>
                        <a:rPr lang="es-ES" sz="1600" dirty="0">
                          <a:solidFill>
                            <a:schemeClr val="tx1">
                              <a:lumMod val="65000"/>
                              <a:lumOff val="35000"/>
                            </a:schemeClr>
                          </a:solidFill>
                          <a:latin typeface="+mj-lt"/>
                        </a:rPr>
                        <a:t> de 250 ml o 1 litro</a:t>
                      </a:r>
                      <a:r>
                        <a:rPr lang="es-ES" sz="1600" baseline="0" dirty="0">
                          <a:solidFill>
                            <a:schemeClr val="tx1">
                              <a:lumMod val="65000"/>
                              <a:lumOff val="35000"/>
                            </a:schemeClr>
                          </a:solidFill>
                          <a:latin typeface="+mj-lt"/>
                        </a:rPr>
                        <a:t> </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a:solidFill>
                            <a:schemeClr val="tx1">
                              <a:lumMod val="65000"/>
                              <a:lumOff val="35000"/>
                            </a:schemeClr>
                          </a:solidFill>
                          <a:latin typeface="+mj-lt"/>
                        </a:rPr>
                        <a:t>66</a:t>
                      </a:r>
                    </a:p>
                  </a:txBody>
                  <a:tcPr marL="91466" marR="91466" marT="45736" marB="45736" anchor="ctr"/>
                </a:tc>
                <a:tc>
                  <a:txBody>
                    <a:bodyPr/>
                    <a:lstStyle/>
                    <a:p>
                      <a:pPr algn="ctr"/>
                      <a:endParaRPr lang="es-ES" sz="1600" dirty="0">
                        <a:solidFill>
                          <a:schemeClr val="tx1">
                            <a:lumMod val="65000"/>
                            <a:lumOff val="35000"/>
                          </a:schemeClr>
                        </a:solidFill>
                        <a:latin typeface="+mj-lt"/>
                      </a:endParaRPr>
                    </a:p>
                  </a:txBody>
                  <a:tcPr marL="91466" marR="91466" marT="45736" marB="45736" anchor="ctr"/>
                </a:tc>
                <a:extLst>
                  <a:ext uri="{0D108BD9-81ED-4DB2-BD59-A6C34878D82A}">
                    <a16:rowId xmlns:a16="http://schemas.microsoft.com/office/drawing/2014/main" xmlns="" val="10004"/>
                  </a:ext>
                </a:extLst>
              </a:tr>
              <a:tr h="318129">
                <a:tc>
                  <a:txBody>
                    <a:bodyPr/>
                    <a:lstStyle/>
                    <a:p>
                      <a:pPr algn="ctr"/>
                      <a:r>
                        <a:rPr lang="es-ES" sz="1600" dirty="0" err="1">
                          <a:solidFill>
                            <a:schemeClr val="tx1">
                              <a:lumMod val="65000"/>
                              <a:lumOff val="35000"/>
                            </a:schemeClr>
                          </a:solidFill>
                          <a:latin typeface="+mj-lt"/>
                        </a:rPr>
                        <a:t>Duocal</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a:solidFill>
                            <a:schemeClr val="tx1">
                              <a:lumMod val="65000"/>
                              <a:lumOff val="35000"/>
                            </a:schemeClr>
                          </a:solidFill>
                          <a:latin typeface="+mj-lt"/>
                        </a:rPr>
                        <a:t>Nutricia</a:t>
                      </a:r>
                    </a:p>
                  </a:txBody>
                  <a:tcPr marL="91466" marR="91466" marT="45736" marB="45736" anchor="ctr"/>
                </a:tc>
                <a:tc>
                  <a:txBody>
                    <a:bodyPr/>
                    <a:lstStyle/>
                    <a:p>
                      <a:pPr algn="l"/>
                      <a:r>
                        <a:rPr lang="es-ES" sz="1600" dirty="0">
                          <a:solidFill>
                            <a:schemeClr val="tx1">
                              <a:lumMod val="65000"/>
                              <a:lumOff val="35000"/>
                            </a:schemeClr>
                          </a:solidFill>
                          <a:latin typeface="+mj-lt"/>
                        </a:rPr>
                        <a:t>Cacito dosificador</a:t>
                      </a:r>
                      <a:r>
                        <a:rPr lang="es-ES" sz="1600" baseline="0" dirty="0">
                          <a:solidFill>
                            <a:schemeClr val="tx1">
                              <a:lumMod val="65000"/>
                              <a:lumOff val="35000"/>
                            </a:schemeClr>
                          </a:solidFill>
                          <a:latin typeface="+mj-lt"/>
                        </a:rPr>
                        <a:t> de 1,2g</a:t>
                      </a:r>
                    </a:p>
                    <a:p>
                      <a:pPr algn="l"/>
                      <a:r>
                        <a:rPr lang="es-ES" sz="1600" baseline="0" dirty="0">
                          <a:solidFill>
                            <a:schemeClr val="tx1">
                              <a:lumMod val="65000"/>
                              <a:lumOff val="35000"/>
                            </a:schemeClr>
                          </a:solidFill>
                          <a:latin typeface="+mj-lt"/>
                        </a:rPr>
                        <a:t>Dilución 1:2 – 1:4</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a:solidFill>
                            <a:schemeClr val="tx1">
                              <a:lumMod val="65000"/>
                              <a:lumOff val="35000"/>
                            </a:schemeClr>
                          </a:solidFill>
                          <a:latin typeface="+mj-lt"/>
                        </a:rPr>
                        <a:t>492</a:t>
                      </a:r>
                    </a:p>
                  </a:txBody>
                  <a:tcPr marL="91466" marR="91466" marT="45736" marB="45736" anchor="ctr"/>
                </a:tc>
                <a:tc>
                  <a:txBody>
                    <a:bodyPr/>
                    <a:lstStyle/>
                    <a:p>
                      <a:pPr algn="ctr"/>
                      <a:r>
                        <a:rPr lang="es-ES" sz="1600" dirty="0">
                          <a:solidFill>
                            <a:schemeClr val="tx1">
                              <a:lumMod val="65000"/>
                              <a:lumOff val="35000"/>
                            </a:schemeClr>
                          </a:solidFill>
                          <a:latin typeface="+mj-lt"/>
                        </a:rPr>
                        <a:t>5,9</a:t>
                      </a:r>
                    </a:p>
                  </a:txBody>
                  <a:tcPr marL="91466" marR="91466" marT="45736" marB="45736" anchor="ctr"/>
                </a:tc>
                <a:extLst>
                  <a:ext uri="{0D108BD9-81ED-4DB2-BD59-A6C34878D82A}">
                    <a16:rowId xmlns:a16="http://schemas.microsoft.com/office/drawing/2014/main" xmlns="" val="10005"/>
                  </a:ext>
                </a:extLst>
              </a:tr>
              <a:tr h="318129">
                <a:tc>
                  <a:txBody>
                    <a:bodyPr/>
                    <a:lstStyle/>
                    <a:p>
                      <a:pPr algn="ctr"/>
                      <a:r>
                        <a:rPr lang="es-ES" sz="1600" dirty="0" err="1">
                          <a:solidFill>
                            <a:schemeClr val="tx1">
                              <a:lumMod val="65000"/>
                              <a:lumOff val="35000"/>
                            </a:schemeClr>
                          </a:solidFill>
                          <a:latin typeface="+mj-lt"/>
                        </a:rPr>
                        <a:t>Fantomalt</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a:solidFill>
                            <a:schemeClr val="tx1">
                              <a:lumMod val="65000"/>
                              <a:lumOff val="35000"/>
                            </a:schemeClr>
                          </a:solidFill>
                          <a:latin typeface="+mj-lt"/>
                        </a:rPr>
                        <a:t>Nutricia</a:t>
                      </a:r>
                    </a:p>
                  </a:txBody>
                  <a:tcPr marL="91466" marR="91466" marT="45736" marB="45736" anchor="ctr"/>
                </a:tc>
                <a:tc>
                  <a:txBody>
                    <a:bodyPr/>
                    <a:lstStyle/>
                    <a:p>
                      <a:pPr algn="l"/>
                      <a:r>
                        <a:rPr lang="es-ES" sz="1600" dirty="0">
                          <a:solidFill>
                            <a:schemeClr val="tx1">
                              <a:lumMod val="65000"/>
                              <a:lumOff val="35000"/>
                            </a:schemeClr>
                          </a:solidFill>
                          <a:latin typeface="+mj-lt"/>
                        </a:rPr>
                        <a:t>Cacito</a:t>
                      </a:r>
                      <a:r>
                        <a:rPr lang="es-ES" sz="1600" baseline="0" dirty="0">
                          <a:solidFill>
                            <a:schemeClr val="tx1">
                              <a:lumMod val="65000"/>
                              <a:lumOff val="35000"/>
                            </a:schemeClr>
                          </a:solidFill>
                          <a:latin typeface="+mj-lt"/>
                        </a:rPr>
                        <a:t> dosificador de 5g</a:t>
                      </a:r>
                    </a:p>
                    <a:p>
                      <a:pPr algn="l"/>
                      <a:r>
                        <a:rPr lang="es-ES" sz="1600" baseline="0" dirty="0">
                          <a:solidFill>
                            <a:schemeClr val="tx1">
                              <a:lumMod val="65000"/>
                              <a:lumOff val="35000"/>
                            </a:schemeClr>
                          </a:solidFill>
                          <a:latin typeface="+mj-lt"/>
                        </a:rPr>
                        <a:t>1 cacito en 30 ml de agua</a:t>
                      </a:r>
                      <a:endParaRPr lang="es-ES" sz="1600" dirty="0">
                        <a:solidFill>
                          <a:schemeClr val="tx1">
                            <a:lumMod val="65000"/>
                            <a:lumOff val="35000"/>
                          </a:schemeClr>
                        </a:solidFill>
                        <a:latin typeface="+mj-lt"/>
                      </a:endParaRPr>
                    </a:p>
                  </a:txBody>
                  <a:tcPr marL="91466" marR="91466" marT="45736" marB="45736" anchor="ctr"/>
                </a:tc>
                <a:tc>
                  <a:txBody>
                    <a:bodyPr/>
                    <a:lstStyle/>
                    <a:p>
                      <a:pPr algn="ctr"/>
                      <a:r>
                        <a:rPr lang="es-ES" sz="1600" dirty="0">
                          <a:solidFill>
                            <a:schemeClr val="tx1">
                              <a:lumMod val="65000"/>
                              <a:lumOff val="35000"/>
                            </a:schemeClr>
                          </a:solidFill>
                          <a:latin typeface="+mj-lt"/>
                        </a:rPr>
                        <a:t>384</a:t>
                      </a:r>
                    </a:p>
                  </a:txBody>
                  <a:tcPr marL="91466" marR="91466" marT="45736" marB="45736" anchor="ctr"/>
                </a:tc>
                <a:tc>
                  <a:txBody>
                    <a:bodyPr/>
                    <a:lstStyle/>
                    <a:p>
                      <a:pPr algn="ctr"/>
                      <a:r>
                        <a:rPr lang="es-ES" sz="1600" dirty="0">
                          <a:solidFill>
                            <a:schemeClr val="tx1">
                              <a:lumMod val="65000"/>
                              <a:lumOff val="35000"/>
                            </a:schemeClr>
                          </a:solidFill>
                          <a:latin typeface="+mj-lt"/>
                        </a:rPr>
                        <a:t>19,2</a:t>
                      </a:r>
                    </a:p>
                  </a:txBody>
                  <a:tcPr marL="91466" marR="91466" marT="45736" marB="45736" anchor="ctr"/>
                </a:tc>
                <a:extLst>
                  <a:ext uri="{0D108BD9-81ED-4DB2-BD59-A6C34878D82A}">
                    <a16:rowId xmlns:a16="http://schemas.microsoft.com/office/drawing/2014/main" xmlns="" val="10006"/>
                  </a:ext>
                </a:extLst>
              </a:tr>
              <a:tr h="318129">
                <a:tc>
                  <a:txBody>
                    <a:bodyPr/>
                    <a:lstStyle/>
                    <a:p>
                      <a:pPr algn="ctr"/>
                      <a:r>
                        <a:rPr lang="es-ES" sz="1600" dirty="0" err="1">
                          <a:solidFill>
                            <a:schemeClr val="tx1">
                              <a:lumMod val="65000"/>
                              <a:lumOff val="35000"/>
                            </a:schemeClr>
                          </a:solidFill>
                          <a:latin typeface="+mj-lt"/>
                        </a:rPr>
                        <a:t>Vitajoule</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err="1">
                          <a:solidFill>
                            <a:schemeClr val="tx1">
                              <a:lumMod val="65000"/>
                              <a:lumOff val="35000"/>
                            </a:schemeClr>
                          </a:solidFill>
                          <a:latin typeface="+mj-lt"/>
                        </a:rPr>
                        <a:t>Vitafló</a:t>
                      </a:r>
                      <a:endParaRPr lang="es-ES" sz="1600" dirty="0">
                        <a:solidFill>
                          <a:schemeClr val="tx1">
                            <a:lumMod val="65000"/>
                            <a:lumOff val="35000"/>
                          </a:schemeClr>
                        </a:solidFill>
                        <a:latin typeface="+mj-lt"/>
                      </a:endParaRPr>
                    </a:p>
                  </a:txBody>
                  <a:tcPr marL="91466" marR="91466" marT="45736" marB="45736" anchor="ctr"/>
                </a:tc>
                <a:tc>
                  <a:txBody>
                    <a:bodyPr/>
                    <a:lstStyle/>
                    <a:p>
                      <a:pPr algn="l"/>
                      <a:r>
                        <a:rPr lang="es-ES" sz="1600" dirty="0">
                          <a:solidFill>
                            <a:schemeClr val="tx1">
                              <a:lumMod val="65000"/>
                              <a:lumOff val="35000"/>
                            </a:schemeClr>
                          </a:solidFill>
                          <a:latin typeface="+mj-lt"/>
                        </a:rPr>
                        <a:t>Cacito dosificador de 12g</a:t>
                      </a:r>
                    </a:p>
                  </a:txBody>
                  <a:tcPr marL="91466" marR="91466" marT="45736" marB="45736" anchor="ctr"/>
                </a:tc>
                <a:tc>
                  <a:txBody>
                    <a:bodyPr/>
                    <a:lstStyle/>
                    <a:p>
                      <a:pPr algn="ctr"/>
                      <a:r>
                        <a:rPr lang="es-ES" sz="1600" dirty="0">
                          <a:solidFill>
                            <a:schemeClr val="tx1">
                              <a:lumMod val="65000"/>
                              <a:lumOff val="35000"/>
                            </a:schemeClr>
                          </a:solidFill>
                          <a:latin typeface="+mj-lt"/>
                        </a:rPr>
                        <a:t>380</a:t>
                      </a:r>
                    </a:p>
                  </a:txBody>
                  <a:tcPr marL="91466" marR="91466" marT="45736" marB="45736" anchor="ctr"/>
                </a:tc>
                <a:tc>
                  <a:txBody>
                    <a:bodyPr/>
                    <a:lstStyle/>
                    <a:p>
                      <a:pPr algn="ctr"/>
                      <a:r>
                        <a:rPr lang="es-ES" sz="1600" dirty="0">
                          <a:solidFill>
                            <a:schemeClr val="tx1">
                              <a:lumMod val="65000"/>
                              <a:lumOff val="35000"/>
                            </a:schemeClr>
                          </a:solidFill>
                          <a:latin typeface="+mj-lt"/>
                        </a:rPr>
                        <a:t>46</a:t>
                      </a:r>
                    </a:p>
                  </a:txBody>
                  <a:tcPr marL="91466" marR="91466" marT="45736" marB="45736" anchor="ctr"/>
                </a:tc>
                <a:extLst>
                  <a:ext uri="{0D108BD9-81ED-4DB2-BD59-A6C34878D82A}">
                    <a16:rowId xmlns:a16="http://schemas.microsoft.com/office/drawing/2014/main" xmlns="" val="1604799076"/>
                  </a:ext>
                </a:extLst>
              </a:tr>
            </a:tbl>
          </a:graphicData>
        </a:graphic>
      </p:graphicFrame>
      <p:pic>
        <p:nvPicPr>
          <p:cNvPr id="5" name="Imagen 4"/>
          <p:cNvPicPr>
            <a:picLocks noChangeAspect="1"/>
          </p:cNvPicPr>
          <p:nvPr/>
        </p:nvPicPr>
        <p:blipFill>
          <a:blip r:embed="rId5">
            <a:clrChange>
              <a:clrFrom>
                <a:srgbClr val="FFFFFF"/>
              </a:clrFrom>
              <a:clrTo>
                <a:srgbClr val="FFFFFF">
                  <a:alpha val="0"/>
                </a:srgbClr>
              </a:clrTo>
            </a:clrChange>
          </a:blip>
          <a:stretch>
            <a:fillRect/>
          </a:stretch>
        </p:blipFill>
        <p:spPr>
          <a:xfrm>
            <a:off x="8812347" y="134791"/>
            <a:ext cx="1793029" cy="1995060"/>
          </a:xfrm>
          <a:prstGeom prst="rect">
            <a:avLst/>
          </a:prstGeom>
        </p:spPr>
      </p:pic>
      <p:pic>
        <p:nvPicPr>
          <p:cNvPr id="4098" name="Picture 2" descr="PFD 1 Polvo 450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457" r="17067" b="10551"/>
          <a:stretch/>
        </p:blipFill>
        <p:spPr bwMode="auto">
          <a:xfrm>
            <a:off x="10487917" y="249606"/>
            <a:ext cx="1135348" cy="1527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tajoule package">
            <a:extLst>
              <a:ext uri="{FF2B5EF4-FFF2-40B4-BE49-F238E27FC236}">
                <a16:creationId xmlns:a16="http://schemas.microsoft.com/office/drawing/2014/main" xmlns="" id="{397907E1-F98C-9D23-6D5C-1126E8FB13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0431" y="4298563"/>
            <a:ext cx="1190446" cy="1391144"/>
          </a:xfrm>
          <a:prstGeom prst="rect">
            <a:avLst/>
          </a:prstGeom>
          <a:noFill/>
          <a:extLst>
            <a:ext uri="{909E8E84-426E-40DD-AFC4-6F175D3DCCD1}">
              <a14:hiddenFill xmlns:a14="http://schemas.microsoft.com/office/drawing/2010/main">
                <a:solidFill>
                  <a:srgbClr val="FFFFFF"/>
                </a:solidFill>
              </a14:hiddenFill>
            </a:ext>
          </a:extLst>
        </p:spPr>
      </p:pic>
      <p:sp>
        <p:nvSpPr>
          <p:cNvPr id="3" name="Cerrar llave 2"/>
          <p:cNvSpPr/>
          <p:nvPr/>
        </p:nvSpPr>
        <p:spPr>
          <a:xfrm>
            <a:off x="8181920" y="2272185"/>
            <a:ext cx="145464" cy="2610900"/>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s-ES"/>
          </a:p>
        </p:txBody>
      </p:sp>
      <p:sp>
        <p:nvSpPr>
          <p:cNvPr id="15" name="Cerrar llave 14"/>
          <p:cNvSpPr/>
          <p:nvPr/>
        </p:nvSpPr>
        <p:spPr>
          <a:xfrm>
            <a:off x="8159225" y="4883085"/>
            <a:ext cx="186994" cy="904482"/>
          </a:xfrm>
          <a:prstGeom prst="righ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s-ES"/>
          </a:p>
        </p:txBody>
      </p:sp>
      <p:sp>
        <p:nvSpPr>
          <p:cNvPr id="4" name="CuadroTexto 3"/>
          <p:cNvSpPr txBox="1"/>
          <p:nvPr/>
        </p:nvSpPr>
        <p:spPr>
          <a:xfrm>
            <a:off x="8363074" y="3322850"/>
            <a:ext cx="1519292" cy="584775"/>
          </a:xfrm>
          <a:prstGeom prst="rect">
            <a:avLst/>
          </a:prstGeom>
          <a:noFill/>
        </p:spPr>
        <p:txBody>
          <a:bodyPr wrap="square" rtlCol="0">
            <a:spAutoFit/>
          </a:bodyPr>
          <a:lstStyle/>
          <a:p>
            <a:r>
              <a:rPr lang="es-ES" sz="1600" dirty="0" smtClean="0">
                <a:latin typeface="+mj-lt"/>
              </a:rPr>
              <a:t>Hidratos de carbono + grasa</a:t>
            </a:r>
            <a:endParaRPr lang="es-ES" sz="1600" dirty="0">
              <a:latin typeface="+mj-lt"/>
            </a:endParaRPr>
          </a:p>
        </p:txBody>
      </p:sp>
      <p:pic>
        <p:nvPicPr>
          <p:cNvPr id="7" name="Imagen 6"/>
          <p:cNvPicPr>
            <a:picLocks noChangeAspect="1"/>
          </p:cNvPicPr>
          <p:nvPr/>
        </p:nvPicPr>
        <p:blipFill rotWithShape="1">
          <a:blip r:embed="rId8"/>
          <a:srcRect l="13799" t="8958" r="15212" b="8438"/>
          <a:stretch/>
        </p:blipFill>
        <p:spPr>
          <a:xfrm>
            <a:off x="10512822" y="1923230"/>
            <a:ext cx="1659466" cy="2116668"/>
          </a:xfrm>
          <a:prstGeom prst="rect">
            <a:avLst/>
          </a:prstGeom>
        </p:spPr>
      </p:pic>
      <p:pic>
        <p:nvPicPr>
          <p:cNvPr id="2050" name="Picture 2" descr="Vitaflo PROZERO - Chocolate - 250ml">
            <a:extLst>
              <a:ext uri="{FF2B5EF4-FFF2-40B4-BE49-F238E27FC236}">
                <a16:creationId xmlns:a16="http://schemas.microsoft.com/office/drawing/2014/main" xmlns="" id="{789BEE9F-0DDF-3AA2-BB2A-AE6F311A3EC3}"/>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25572" y="1984573"/>
            <a:ext cx="1770696" cy="1770696"/>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p:cNvSpPr txBox="1"/>
          <p:nvPr/>
        </p:nvSpPr>
        <p:spPr>
          <a:xfrm>
            <a:off x="8346219" y="5042938"/>
            <a:ext cx="1519292" cy="584775"/>
          </a:xfrm>
          <a:prstGeom prst="rect">
            <a:avLst/>
          </a:prstGeom>
          <a:noFill/>
        </p:spPr>
        <p:txBody>
          <a:bodyPr wrap="square" rtlCol="0">
            <a:spAutoFit/>
          </a:bodyPr>
          <a:lstStyle/>
          <a:p>
            <a:r>
              <a:rPr lang="es-ES" sz="1600" dirty="0" smtClean="0">
                <a:latin typeface="+mj-lt"/>
              </a:rPr>
              <a:t>Solo hidratos de carbono</a:t>
            </a:r>
            <a:endParaRPr lang="es-ES" sz="1600" dirty="0">
              <a:latin typeface="+mj-lt"/>
            </a:endParaRPr>
          </a:p>
        </p:txBody>
      </p:sp>
    </p:spTree>
    <p:extLst>
      <p:ext uri="{BB962C8B-B14F-4D97-AF65-F5344CB8AC3E}">
        <p14:creationId xmlns:p14="http://schemas.microsoft.com/office/powerpoint/2010/main" val="4132678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83411" y="1431985"/>
            <a:ext cx="10705381" cy="681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983411" y="1940943"/>
            <a:ext cx="6502592" cy="2194561"/>
          </a:xfrm>
        </p:spPr>
        <p:txBody>
          <a:bodyPr>
            <a:noAutofit/>
          </a:bodyPr>
          <a:lstStyle/>
          <a:p>
            <a:pPr algn="ctr"/>
            <a:r>
              <a:rPr lang="es-ES" sz="6000" b="1" dirty="0">
                <a:solidFill>
                  <a:schemeClr val="accent1">
                    <a:lumMod val="60000"/>
                    <a:lumOff val="40000"/>
                  </a:schemeClr>
                </a:solidFill>
              </a:rPr>
              <a:t>¿</a:t>
            </a:r>
            <a:r>
              <a:rPr lang="es-ES" sz="6000" b="1" dirty="0" smtClean="0">
                <a:solidFill>
                  <a:schemeClr val="accent1">
                    <a:lumMod val="60000"/>
                    <a:lumOff val="40000"/>
                  </a:schemeClr>
                </a:solidFill>
              </a:rPr>
              <a:t>Puedo utilizar más producto especial GA1?</a:t>
            </a:r>
            <a:endParaRPr lang="es-ES" sz="6000" b="1" dirty="0">
              <a:solidFill>
                <a:schemeClr val="accent1">
                  <a:lumMod val="60000"/>
                  <a:lumOff val="40000"/>
                </a:schemeClr>
              </a:solidFill>
            </a:endParaRPr>
          </a:p>
        </p:txBody>
      </p:sp>
      <p:pic>
        <p:nvPicPr>
          <p:cNvPr id="3" name="Imagen 2"/>
          <p:cNvPicPr>
            <a:picLocks noChangeAspect="1"/>
          </p:cNvPicPr>
          <p:nvPr/>
        </p:nvPicPr>
        <p:blipFill rotWithShape="1">
          <a:blip r:embed="rId2"/>
          <a:srcRect r="2824"/>
          <a:stretch/>
        </p:blipFill>
        <p:spPr>
          <a:xfrm>
            <a:off x="8176135" y="1154681"/>
            <a:ext cx="3158976" cy="4279959"/>
          </a:xfrm>
          <a:prstGeom prst="rect">
            <a:avLst/>
          </a:prstGeom>
        </p:spPr>
      </p:pic>
    </p:spTree>
    <p:extLst>
      <p:ext uri="{BB962C8B-B14F-4D97-AF65-F5344CB8AC3E}">
        <p14:creationId xmlns:p14="http://schemas.microsoft.com/office/powerpoint/2010/main" val="24601928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2778</TotalTime>
  <Words>1244</Words>
  <Application>Microsoft Office PowerPoint</Application>
  <PresentationFormat>Panorámica</PresentationFormat>
  <Paragraphs>234</Paragraphs>
  <Slides>22</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22</vt:i4>
      </vt:variant>
    </vt:vector>
  </HeadingPairs>
  <TitlesOfParts>
    <vt:vector size="26" baseType="lpstr">
      <vt:lpstr>Arial</vt:lpstr>
      <vt:lpstr>Calibri</vt:lpstr>
      <vt:lpstr>Calibri Light</vt:lpstr>
      <vt:lpstr>Retrospección</vt:lpstr>
      <vt:lpstr>Alimentación en los primeros años de la vida.  Dietas de emergencia.</vt:lpstr>
      <vt:lpstr>Definición y objetivos</vt:lpstr>
      <vt:lpstr>Definición y objetivos</vt:lpstr>
      <vt:lpstr>¿Cuándo usarlo?</vt:lpstr>
      <vt:lpstr>Bases generales del régimen de emergencia </vt:lpstr>
      <vt:lpstr>¿Cómo realizar el régimen de emergencia?</vt:lpstr>
      <vt:lpstr>¿Cómo aportar calorías sin lisina?</vt:lpstr>
      <vt:lpstr>Formulas sin proteínas</vt:lpstr>
      <vt:lpstr>¿Puedo utilizar más producto especial GA1?</vt:lpstr>
      <vt:lpstr>Fórmulas proteicas exentas en lisina</vt:lpstr>
      <vt:lpstr>Presentación de PowerPoint</vt:lpstr>
      <vt:lpstr>Manejo del régimen de emergencia</vt:lpstr>
      <vt:lpstr>Manejo del régimen de emergencia</vt:lpstr>
      <vt:lpstr>¿Y si no se lo toma?</vt:lpstr>
      <vt:lpstr>Otras opciones</vt:lpstr>
      <vt:lpstr>Presentación de PowerPoint</vt:lpstr>
      <vt:lpstr>¿Y se puede hacer con alimentos?</vt:lpstr>
      <vt:lpstr>¿Y se puede hacer con alimentos?</vt:lpstr>
      <vt:lpstr>Presentación de PowerPoint</vt:lpstr>
      <vt:lpstr>¿Y si toma leche materna?</vt:lpstr>
      <vt:lpstr>Consideraciones útiles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a.barrioc@alumnos.upm.es</dc:creator>
  <cp:lastModifiedBy>Cuenta Microsoft</cp:lastModifiedBy>
  <cp:revision>89</cp:revision>
  <dcterms:created xsi:type="dcterms:W3CDTF">2023-03-23T04:54:38Z</dcterms:created>
  <dcterms:modified xsi:type="dcterms:W3CDTF">2024-04-27T13:05:15Z</dcterms:modified>
</cp:coreProperties>
</file>