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3" r:id="rId4"/>
    <p:sldId id="258" r:id="rId5"/>
    <p:sldId id="267" r:id="rId6"/>
    <p:sldId id="262" r:id="rId7"/>
    <p:sldId id="259" r:id="rId8"/>
    <p:sldId id="260" r:id="rId9"/>
    <p:sldId id="264" r:id="rId10"/>
    <p:sldId id="266" r:id="rId11"/>
    <p:sldId id="261" r:id="rId12"/>
    <p:sldId id="26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elena" initials="H" lastIdx="13" clrIdx="0">
    <p:extLst>
      <p:ext uri="{19B8F6BF-5375-455C-9EA6-DF929625EA0E}">
        <p15:presenceInfo xmlns:p15="http://schemas.microsoft.com/office/powerpoint/2012/main" userId="dccfdfb09bc1f14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26" autoAdjust="0"/>
    <p:restoredTop sz="94660"/>
  </p:normalViewPr>
  <p:slideViewPr>
    <p:cSldViewPr snapToGrid="0" showGuides="1">
      <p:cViewPr varScale="1">
        <p:scale>
          <a:sx n="113" d="100"/>
          <a:sy n="113" d="100"/>
        </p:scale>
        <p:origin x="390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6-15T12:06:06.208" idx="1">
    <p:pos x="10" y="10"/>
    <p:text>2197 EUROS</p:text>
    <p:extLst>
      <p:ext uri="{C676402C-5697-4E1C-873F-D02D1690AC5C}">
        <p15:threadingInfo xmlns:p15="http://schemas.microsoft.com/office/powerpoint/2012/main" timeZoneBias="-120"/>
      </p:ext>
    </p:extLst>
  </p:cm>
  <p:cm authorId="1" dt="2021-06-15T12:06:22.866" idx="2">
    <p:pos x="146" y="146"/>
    <p:text>5 FAMILIAS</p:text>
    <p:extLst>
      <p:ext uri="{C676402C-5697-4E1C-873F-D02D1690AC5C}">
        <p15:threadingInfo xmlns:p15="http://schemas.microsoft.com/office/powerpoint/2012/main" timeZoneBias="-120"/>
      </p:ext>
    </p:extLst>
  </p:cm>
  <p:cm authorId="1" dt="2021-06-15T12:06:47.013" idx="3">
    <p:pos x="282" y="282"/>
    <p:text>439,40 EUROS CADA UNA PARA TERAPIAS Y PRODUCTOS ORTOPROTÉSICOS NO SUBVENCIONADOS POR LA SEGURIDAD SOCIAL</p:text>
    <p:extLst>
      <p:ext uri="{C676402C-5697-4E1C-873F-D02D1690AC5C}">
        <p15:threadingInfo xmlns:p15="http://schemas.microsoft.com/office/powerpoint/2012/main" timeZoneBias="-120"/>
      </p:ext>
    </p:extLst>
  </p:cm>
  <p:cm authorId="1" dt="2021-06-15T12:18:22.147" idx="4">
    <p:pos x="418" y="418"/>
    <p:text>EL PROGRAMA DE AYUDAS DEL PROYECTO IMPULSO DE FEDER Y LA FUNDACIÓN MUTUA MADRILEÑA PRETENDE SUBVENCIONAR PROYECTOS DE LAS ASOCIACIONES, DIRIGIDOS A AFECTADOS POR ENF RARAS HASTA LOS 21 AÑOS. EN NUESTRO CASO LO DIRIGIMOS A APOYAR EL COSTE ECONÓMICO DE TERAPIAS Y PRODUCTOS DE APOYO NO SUBVENCIONADOS. PUDIENDO JUSTIFICAR GASTOS DEL 1 DE ENERO AL 20 DE OCTUBRE. EN 2021 TB LO HEMOS PRESENTADO JUNTO A LA ASOCIACIÓN ALER DE LEÓN Y TB NOS HAN CONCEDIDO LA SUBVENCIÓN.</p:text>
    <p:extLst>
      <p:ext uri="{C676402C-5697-4E1C-873F-D02D1690AC5C}">
        <p15:threadingInfo xmlns:p15="http://schemas.microsoft.com/office/powerpoint/2012/main" timeZoneBias="-120"/>
      </p:ext>
    </p:extLst>
  </p:cm>
  <p:cm authorId="1" dt="2021-06-15T12:22:14.550" idx="5">
    <p:pos x="554" y="554"/>
    <p:text>OS ANIMAMOS A SI ESTÁIS EN ESTA SITUACIÓN PARTICIPÉIS EN LA CONVOCATORIA DEL AÑO QUE VIENE</p:text>
    <p:extLst>
      <p:ext uri="{C676402C-5697-4E1C-873F-D02D1690AC5C}">
        <p15:threadingInfo xmlns:p15="http://schemas.microsoft.com/office/powerpoint/2012/main" timeZoneBias="-12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6-15T12:37:35.541" idx="6">
    <p:pos x="4032" y="1354"/>
    <p:text>PARA QUÉ SIRVE</p:text>
    <p:extLst>
      <p:ext uri="{C676402C-5697-4E1C-873F-D02D1690AC5C}">
        <p15:threadingInfo xmlns:p15="http://schemas.microsoft.com/office/powerpoint/2012/main" timeZoneBias="-120"/>
      </p:ext>
    </p:extLst>
  </p:cm>
  <p:cm authorId="1" dt="2021-06-15T12:37:49.957" idx="7">
    <p:pos x="4029" y="1358"/>
    <p:text>CÓMO FUNCIONA</p:text>
    <p:extLst>
      <p:ext uri="{C676402C-5697-4E1C-873F-D02D1690AC5C}">
        <p15:threadingInfo xmlns:p15="http://schemas.microsoft.com/office/powerpoint/2012/main" timeZoneBias="-120"/>
      </p:ext>
    </p:extLst>
  </p:cm>
  <p:cm authorId="1" dt="2021-06-15T12:38:16.587" idx="10">
    <p:pos x="4029" y="1494"/>
    <p:text>BASE DE DATOS</p:text>
    <p:extLst>
      <p:ext uri="{C676402C-5697-4E1C-873F-D02D1690AC5C}">
        <p15:threadingInfo xmlns:p15="http://schemas.microsoft.com/office/powerpoint/2012/main" timeZoneBias="-120">
          <p15:parentCm authorId="1" idx="7"/>
        </p15:threadingInfo>
      </p:ext>
    </p:extLst>
  </p:cm>
  <p:cm authorId="1" dt="2021-06-15T12:38:30.053" idx="11">
    <p:pos x="4029" y="1630"/>
    <p:text>ICONO EN MOVIL/TABLET ETC</p:text>
    <p:extLst>
      <p:ext uri="{C676402C-5697-4E1C-873F-D02D1690AC5C}">
        <p15:threadingInfo xmlns:p15="http://schemas.microsoft.com/office/powerpoint/2012/main" timeZoneBias="-120">
          <p15:parentCm authorId="1" idx="7"/>
        </p15:threadingInfo>
      </p:ext>
    </p:extLst>
  </p:cm>
  <p:cm authorId="1" dt="2021-06-15T12:37:56.201" idx="8">
    <p:pos x="4032" y="1361"/>
    <p:text>GRATUITA, AYUDAS</p:text>
    <p:extLst>
      <p:ext uri="{C676402C-5697-4E1C-873F-D02D1690AC5C}">
        <p15:threadingInfo xmlns:p15="http://schemas.microsoft.com/office/powerpoint/2012/main" timeZoneBias="-120"/>
      </p:ext>
    </p:extLst>
  </p:cm>
  <p:cm authorId="1" dt="2021-06-15T12:38:07.025" idx="9">
    <p:pos x="4042" y="1358"/>
    <p:text/>
    <p:extLst>
      <p:ext uri="{C676402C-5697-4E1C-873F-D02D1690AC5C}">
        <p15:threadingInfo xmlns:p15="http://schemas.microsoft.com/office/powerpoint/2012/main" timeZoneBias="-120"/>
      </p:ext>
    </p:extLst>
  </p:cm>
  <p:cm authorId="1" dt="2021-06-15T12:38:53.900" idx="12">
    <p:pos x="4038" y="1374"/>
    <p:text>MEJORAS</p:text>
    <p:extLst>
      <p:ext uri="{C676402C-5697-4E1C-873F-D02D1690AC5C}">
        <p15:threadingInfo xmlns:p15="http://schemas.microsoft.com/office/powerpoint/2012/main" timeZoneBias="-120"/>
      </p:ext>
    </p:extLst>
  </p:cm>
  <p:cm authorId="1" dt="2021-06-15T12:39:01.157" idx="13">
    <p:pos x="4016" y="1352"/>
    <p:text>EL FUTURO</p:text>
    <p:extLst>
      <p:ext uri="{C676402C-5697-4E1C-873F-D02D1690AC5C}">
        <p15:threadingInfo xmlns:p15="http://schemas.microsoft.com/office/powerpoint/2012/main" timeZoneBias="-12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6/18/2021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6/18/2021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6/18/2021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6/18/2021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6/18/2021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6/18/2021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6/18/2021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6/18/2021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6/18/2021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6/18/2021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6/18/2021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6/18/2021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6/18/2021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6/18/2021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6/18/2021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653866" cy="2971051"/>
          </a:xfrm>
        </p:spPr>
        <p:txBody>
          <a:bodyPr/>
          <a:lstStyle/>
          <a:p>
            <a:r>
              <a:rPr lang="es-ES" dirty="0" smtClean="0">
                <a:latin typeface="Raleway" panose="020B0503030101060003" pitchFamily="34" charset="0"/>
              </a:rPr>
              <a:t>Asamblea General Familias GA</a:t>
            </a:r>
            <a:endParaRPr lang="es-ES" dirty="0">
              <a:latin typeface="Raleway" panose="020B0503030101060003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1326" y="5009514"/>
            <a:ext cx="2250266" cy="1635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0131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latin typeface="Raleway" panose="020B0503030101060003" pitchFamily="34" charset="0"/>
              </a:rPr>
              <a:t>Adultos</a:t>
            </a:r>
            <a:endParaRPr lang="es-ES" dirty="0">
              <a:latin typeface="Raleway" panose="020B0503030101060003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800" dirty="0" smtClean="0">
                <a:solidFill>
                  <a:schemeClr val="accent2"/>
                </a:solidFill>
                <a:latin typeface="Raleway" panose="020B0503030101060003" pitchFamily="34" charset="0"/>
              </a:rPr>
              <a:t>PROYECTO INVESTIGACIÓN </a:t>
            </a:r>
          </a:p>
          <a:p>
            <a:pPr marL="0" indent="0">
              <a:buNone/>
            </a:pPr>
            <a:r>
              <a:rPr lang="es-ES" sz="2800" dirty="0">
                <a:solidFill>
                  <a:schemeClr val="accent2"/>
                </a:solidFill>
                <a:latin typeface="Raleway" panose="020B0503030101060003" pitchFamily="34" charset="0"/>
              </a:rPr>
              <a:t>	</a:t>
            </a:r>
            <a:r>
              <a:rPr lang="es-ES" sz="2800" dirty="0" smtClean="0">
                <a:solidFill>
                  <a:schemeClr val="accent2"/>
                </a:solidFill>
                <a:latin typeface="Raleway" panose="020B0503030101060003" pitchFamily="34" charset="0"/>
              </a:rPr>
              <a:t>			CALIDAD DE VIDA EN ADULTOS</a:t>
            </a:r>
          </a:p>
          <a:p>
            <a:r>
              <a:rPr lang="es-ES" sz="2800" dirty="0" smtClean="0">
                <a:solidFill>
                  <a:schemeClr val="accent2"/>
                </a:solidFill>
                <a:latin typeface="Raleway" panose="020B0503030101060003" pitchFamily="34" charset="0"/>
              </a:rPr>
              <a:t>INSUFICIENCIA RENAL</a:t>
            </a:r>
          </a:p>
          <a:p>
            <a:r>
              <a:rPr lang="es-ES" sz="2800" dirty="0" smtClean="0">
                <a:solidFill>
                  <a:schemeClr val="accent2"/>
                </a:solidFill>
                <a:latin typeface="Raleway" panose="020B0503030101060003" pitchFamily="34" charset="0"/>
              </a:rPr>
              <a:t>PARTICIPAR EN EL PROYECTO INSERTA EMPLEO </a:t>
            </a:r>
          </a:p>
          <a:p>
            <a:pPr marL="0" indent="0">
              <a:buNone/>
            </a:pPr>
            <a:r>
              <a:rPr lang="es-ES" sz="2800" dirty="0">
                <a:solidFill>
                  <a:schemeClr val="accent2"/>
                </a:solidFill>
                <a:latin typeface="Raleway" panose="020B0503030101060003" pitchFamily="34" charset="0"/>
              </a:rPr>
              <a:t>	</a:t>
            </a:r>
            <a:r>
              <a:rPr lang="es-ES" sz="2800" dirty="0" smtClean="0">
                <a:solidFill>
                  <a:schemeClr val="accent2"/>
                </a:solidFill>
                <a:latin typeface="Raleway" panose="020B0503030101060003" pitchFamily="34" charset="0"/>
              </a:rPr>
              <a:t>			JUNTO A LA ONCE Y FEDER</a:t>
            </a:r>
          </a:p>
          <a:p>
            <a:r>
              <a:rPr lang="es-ES" sz="2800" dirty="0" smtClean="0">
                <a:solidFill>
                  <a:schemeClr val="accent2"/>
                </a:solidFill>
                <a:latin typeface="Raleway" panose="020B0503030101060003" pitchFamily="34" charset="0"/>
              </a:rPr>
              <a:t>BECAS DE FEEHM Y BIOMARIN</a:t>
            </a:r>
            <a:endParaRPr lang="es-ES" sz="2800" dirty="0">
              <a:solidFill>
                <a:schemeClr val="accent2"/>
              </a:solidFill>
              <a:latin typeface="Raleway" panose="020B0503030101060003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1326" y="5009514"/>
            <a:ext cx="2250266" cy="1635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568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latin typeface="Raleway" panose="020B0503030101060003" pitchFamily="34" charset="0"/>
              </a:rPr>
              <a:t>Eventos/Donaciones</a:t>
            </a:r>
            <a:endParaRPr lang="es-ES" dirty="0">
              <a:latin typeface="Raleway" panose="020B0503030101060003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ES" sz="3200" dirty="0" smtClean="0">
                <a:solidFill>
                  <a:schemeClr val="accent2"/>
                </a:solidFill>
                <a:latin typeface="Raleway" panose="020B0503030101060003" pitchFamily="34" charset="0"/>
              </a:rPr>
              <a:t>PROPUESTAS</a:t>
            </a:r>
          </a:p>
          <a:p>
            <a:pPr marL="0" indent="0">
              <a:buNone/>
            </a:pPr>
            <a:endParaRPr lang="es-ES" sz="3200" dirty="0" smtClean="0">
              <a:solidFill>
                <a:schemeClr val="accent2"/>
              </a:solidFill>
              <a:latin typeface="Raleway" panose="020B0503030101060003" pitchFamily="34" charset="0"/>
            </a:endParaRPr>
          </a:p>
          <a:p>
            <a:pPr lvl="1"/>
            <a:r>
              <a:rPr lang="es-ES" sz="2800" dirty="0">
                <a:solidFill>
                  <a:schemeClr val="accent2"/>
                </a:solidFill>
                <a:latin typeface="Raleway" panose="020B0503030101060003" pitchFamily="34" charset="0"/>
              </a:rPr>
              <a:t>CARRERA VIRTUAL 50% para cada asociación</a:t>
            </a:r>
          </a:p>
          <a:p>
            <a:pPr lvl="1"/>
            <a:r>
              <a:rPr lang="es-ES" sz="2800" dirty="0" smtClean="0">
                <a:solidFill>
                  <a:schemeClr val="accent2"/>
                </a:solidFill>
                <a:latin typeface="Raleway" panose="020B0503030101060003" pitchFamily="34" charset="0"/>
              </a:rPr>
              <a:t>TORNEO PADEL</a:t>
            </a:r>
          </a:p>
          <a:p>
            <a:pPr lvl="1"/>
            <a:r>
              <a:rPr lang="es-ES" sz="2800" dirty="0" smtClean="0">
                <a:solidFill>
                  <a:schemeClr val="accent2"/>
                </a:solidFill>
                <a:latin typeface="Raleway" panose="020B0503030101060003" pitchFamily="34" charset="0"/>
              </a:rPr>
              <a:t>TORNEO </a:t>
            </a:r>
            <a:r>
              <a:rPr lang="es-ES" sz="2800" dirty="0" smtClean="0">
                <a:solidFill>
                  <a:schemeClr val="accent2"/>
                </a:solidFill>
                <a:latin typeface="Raleway" panose="020B0503030101060003" pitchFamily="34" charset="0"/>
              </a:rPr>
              <a:t>BASKET</a:t>
            </a:r>
          </a:p>
          <a:p>
            <a:pPr lvl="1"/>
            <a:r>
              <a:rPr lang="es-ES" sz="2800" dirty="0" smtClean="0">
                <a:solidFill>
                  <a:schemeClr val="accent2"/>
                </a:solidFill>
                <a:latin typeface="Raleway" panose="020B0503030101060003" pitchFamily="34" charset="0"/>
              </a:rPr>
              <a:t>TORNEO BOLOS</a:t>
            </a:r>
          </a:p>
          <a:p>
            <a:pPr lvl="1"/>
            <a:r>
              <a:rPr lang="es-ES" sz="2800" dirty="0" smtClean="0">
                <a:solidFill>
                  <a:schemeClr val="accent2"/>
                </a:solidFill>
                <a:latin typeface="Raleway" panose="020B0503030101060003" pitchFamily="34" charset="0"/>
              </a:rPr>
              <a:t>QUEDADA </a:t>
            </a:r>
            <a:r>
              <a:rPr lang="es-ES" sz="2800" b="1" dirty="0" smtClean="0">
                <a:solidFill>
                  <a:schemeClr val="accent2"/>
                </a:solidFill>
                <a:latin typeface="Raleway" panose="020B0503030101060003" pitchFamily="34" charset="0"/>
              </a:rPr>
              <a:t>FAMILIAS MAYO-JUNIO 2022</a:t>
            </a:r>
          </a:p>
          <a:p>
            <a:pPr lvl="1"/>
            <a:endParaRPr lang="es-ES" sz="2800" dirty="0" smtClean="0">
              <a:solidFill>
                <a:schemeClr val="accent2"/>
              </a:solidFill>
              <a:latin typeface="Raleway" panose="020B0503030101060003" pitchFamily="34" charset="0"/>
            </a:endParaRPr>
          </a:p>
          <a:p>
            <a:pPr marL="457200" lvl="1" indent="0">
              <a:buNone/>
            </a:pPr>
            <a:r>
              <a:rPr lang="es-ES" sz="3600" b="1" dirty="0" smtClean="0">
                <a:solidFill>
                  <a:schemeClr val="accent2"/>
                </a:solidFill>
                <a:latin typeface="Raleway" panose="020B0503030101060003" pitchFamily="34" charset="0"/>
              </a:rPr>
              <a:t>BIZUM SIN COSTE 03037 </a:t>
            </a:r>
            <a:r>
              <a:rPr lang="es-ES" sz="1900" dirty="0" smtClean="0">
                <a:solidFill>
                  <a:schemeClr val="accent2"/>
                </a:solidFill>
                <a:latin typeface="Raleway" panose="020B0503030101060003" pitchFamily="34" charset="0"/>
              </a:rPr>
              <a:t>(TRÁMITES UTILIDAD PÚBLICA)</a:t>
            </a:r>
            <a:endParaRPr lang="es-ES" sz="1900" dirty="0">
              <a:solidFill>
                <a:schemeClr val="accent2"/>
              </a:solidFill>
              <a:latin typeface="Raleway" panose="020B0503030101060003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1326" y="5009514"/>
            <a:ext cx="2250266" cy="1635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469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latin typeface="Raleway" panose="020B0503030101060003" pitchFamily="34" charset="0"/>
              </a:rPr>
              <a:t>Nuestros Proyectos En Marcha</a:t>
            </a:r>
            <a:endParaRPr lang="es-ES" dirty="0">
              <a:latin typeface="Raleway" panose="020B0503030101060003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80821" y="2423254"/>
            <a:ext cx="10554574" cy="3636511"/>
          </a:xfrm>
        </p:spPr>
        <p:txBody>
          <a:bodyPr>
            <a:noAutofit/>
          </a:bodyPr>
          <a:lstStyle/>
          <a:p>
            <a:r>
              <a:rPr lang="es-ES" sz="2000" dirty="0" smtClean="0">
                <a:solidFill>
                  <a:schemeClr val="accent3"/>
                </a:solidFill>
                <a:latin typeface="Raleway" panose="020B0503030101060003" pitchFamily="34" charset="0"/>
              </a:rPr>
              <a:t>APP dietaga1.es </a:t>
            </a:r>
            <a:r>
              <a:rPr lang="es-ES" sz="2000" b="1" dirty="0" smtClean="0">
                <a:solidFill>
                  <a:schemeClr val="accent2"/>
                </a:solidFill>
                <a:latin typeface="Raleway" panose="020B0503030101060003" pitchFamily="34" charset="0"/>
              </a:rPr>
              <a:t>M.LUZ IGLESIAS</a:t>
            </a:r>
          </a:p>
          <a:p>
            <a:endParaRPr lang="es-ES" sz="2000" dirty="0" smtClean="0">
              <a:solidFill>
                <a:schemeClr val="accent2"/>
              </a:solidFill>
              <a:latin typeface="Raleway" panose="020B0503030101060003" pitchFamily="34" charset="0"/>
            </a:endParaRPr>
          </a:p>
          <a:p>
            <a:r>
              <a:rPr lang="es-ES" sz="2000" i="1" dirty="0" smtClean="0">
                <a:solidFill>
                  <a:schemeClr val="accent3"/>
                </a:solidFill>
                <a:latin typeface="Raleway" panose="020B0503030101060003" pitchFamily="34" charset="0"/>
              </a:rPr>
              <a:t>“Estudio </a:t>
            </a:r>
            <a:r>
              <a:rPr lang="es-ES" sz="2000" i="1" dirty="0">
                <a:solidFill>
                  <a:schemeClr val="accent3"/>
                </a:solidFill>
                <a:latin typeface="Raleway" panose="020B0503030101060003" pitchFamily="34" charset="0"/>
              </a:rPr>
              <a:t>Multicéntrico en Aciduria Glutárica tipo I: Caracterización clínica, radiológica y </a:t>
            </a:r>
            <a:r>
              <a:rPr lang="es-ES" sz="2000" i="1" dirty="0" err="1">
                <a:solidFill>
                  <a:schemeClr val="accent3"/>
                </a:solidFill>
                <a:latin typeface="Raleway" panose="020B0503030101060003" pitchFamily="34" charset="0"/>
              </a:rPr>
              <a:t>neurocognitiva</a:t>
            </a:r>
            <a:r>
              <a:rPr lang="es-ES" sz="2000" i="1" dirty="0">
                <a:solidFill>
                  <a:schemeClr val="accent3"/>
                </a:solidFill>
                <a:latin typeface="Raleway" panose="020B0503030101060003" pitchFamily="34" charset="0"/>
              </a:rPr>
              <a:t>. Elaboración de un Registro Nacional</a:t>
            </a:r>
            <a:r>
              <a:rPr lang="es-ES" sz="2000" i="1" dirty="0" smtClean="0">
                <a:solidFill>
                  <a:schemeClr val="accent3"/>
                </a:solidFill>
                <a:latin typeface="Raleway" panose="020B0503030101060003" pitchFamily="34" charset="0"/>
              </a:rPr>
              <a:t>”</a:t>
            </a:r>
            <a:r>
              <a:rPr lang="es-ES" sz="2000" dirty="0" smtClean="0">
                <a:solidFill>
                  <a:schemeClr val="accent3"/>
                </a:solidFill>
                <a:latin typeface="Raleway" panose="020B0503030101060003" pitchFamily="34" charset="0"/>
              </a:rPr>
              <a:t> </a:t>
            </a:r>
            <a:r>
              <a:rPr lang="es-ES" sz="2000" b="1" dirty="0" smtClean="0">
                <a:solidFill>
                  <a:schemeClr val="accent2"/>
                </a:solidFill>
                <a:latin typeface="Raleway" panose="020B0503030101060003" pitchFamily="34" charset="0"/>
              </a:rPr>
              <a:t>DRA ZAIDA MORENO 			</a:t>
            </a:r>
            <a:r>
              <a:rPr lang="es-ES" sz="2000" dirty="0" smtClean="0">
                <a:solidFill>
                  <a:schemeClr val="accent2"/>
                </a:solidFill>
                <a:latin typeface="Raleway" panose="020B0503030101060003" pitchFamily="34" charset="0"/>
              </a:rPr>
              <a:t>NEUROPSICÓLOGA HOSP 12 DE OCTUBRE DE MADRID</a:t>
            </a:r>
          </a:p>
          <a:p>
            <a:endParaRPr lang="es-ES" sz="2000" i="1" dirty="0">
              <a:solidFill>
                <a:schemeClr val="accent2"/>
              </a:solidFill>
              <a:latin typeface="Raleway" panose="020B0503030101060003" pitchFamily="34" charset="0"/>
            </a:endParaRPr>
          </a:p>
          <a:p>
            <a:r>
              <a:rPr lang="es-ES" sz="2000" i="1" dirty="0" smtClean="0">
                <a:solidFill>
                  <a:schemeClr val="accent3"/>
                </a:solidFill>
                <a:latin typeface="Raleway" panose="020B0503030101060003" pitchFamily="34" charset="0"/>
              </a:rPr>
              <a:t>“Proyecto CHARLIE, Terapia Génica en GA1” </a:t>
            </a:r>
            <a:r>
              <a:rPr lang="es-ES" sz="2000" b="1" dirty="0" smtClean="0">
                <a:solidFill>
                  <a:schemeClr val="accent2"/>
                </a:solidFill>
                <a:latin typeface="Raleway" panose="020B0503030101060003" pitchFamily="34" charset="0"/>
              </a:rPr>
              <a:t>CRISTINA FILLAT</a:t>
            </a:r>
          </a:p>
          <a:p>
            <a:pPr marL="0" indent="0">
              <a:buNone/>
            </a:pPr>
            <a:r>
              <a:rPr lang="es-ES" sz="2000" b="1" dirty="0">
                <a:solidFill>
                  <a:schemeClr val="accent2"/>
                </a:solidFill>
                <a:latin typeface="Raleway" panose="020B0503030101060003" pitchFamily="34" charset="0"/>
              </a:rPr>
              <a:t>	</a:t>
            </a:r>
            <a:r>
              <a:rPr lang="es-ES" sz="2000" b="1" dirty="0" smtClean="0">
                <a:solidFill>
                  <a:schemeClr val="accent2"/>
                </a:solidFill>
                <a:latin typeface="Raleway" panose="020B0503030101060003" pitchFamily="34" charset="0"/>
              </a:rPr>
              <a:t> </a:t>
            </a:r>
            <a:r>
              <a:rPr lang="es-ES" sz="2000" dirty="0" smtClean="0">
                <a:solidFill>
                  <a:schemeClr val="accent2"/>
                </a:solidFill>
                <a:latin typeface="Raleway" panose="020B0503030101060003" pitchFamily="34" charset="0"/>
              </a:rPr>
              <a:t>INVESTIGADORA IDIBAPS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1326" y="5009514"/>
            <a:ext cx="2250266" cy="1635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750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latin typeface="Raleway" panose="020B0503030101060003" pitchFamily="34" charset="0"/>
              </a:rPr>
              <a:t>Aprobación Cuentas 2020</a:t>
            </a:r>
            <a:endParaRPr lang="es-ES" dirty="0">
              <a:latin typeface="Raleway" panose="020B0503030101060003" pitchFamily="34" charset="0"/>
            </a:endParaRPr>
          </a:p>
        </p:txBody>
      </p:sp>
      <p:pic>
        <p:nvPicPr>
          <p:cNvPr id="5" name="Marcador de contenido 4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7430" t="13791" r="21433" b="7057"/>
          <a:stretch/>
        </p:blipFill>
        <p:spPr>
          <a:xfrm>
            <a:off x="6096000" y="2291024"/>
            <a:ext cx="5740167" cy="4180359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3"/>
          <a:srcRect l="18136" t="15273" r="20500" b="9576"/>
          <a:stretch/>
        </p:blipFill>
        <p:spPr>
          <a:xfrm>
            <a:off x="448887" y="2222287"/>
            <a:ext cx="6168044" cy="4249096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6096000" y="6290268"/>
            <a:ext cx="6173037" cy="753627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Rectángulo 6"/>
          <p:cNvSpPr/>
          <p:nvPr/>
        </p:nvSpPr>
        <p:spPr>
          <a:xfrm>
            <a:off x="6268496" y="2081684"/>
            <a:ext cx="6173037" cy="753627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 7"/>
          <p:cNvSpPr/>
          <p:nvPr/>
        </p:nvSpPr>
        <p:spPr>
          <a:xfrm rot="5400000">
            <a:off x="8778908" y="4791389"/>
            <a:ext cx="6173037" cy="753627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50145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latin typeface="Raleway" panose="020B0503030101060003" pitchFamily="34" charset="0"/>
              </a:rPr>
              <a:t>Cuentas</a:t>
            </a:r>
            <a:endParaRPr lang="es-ES" dirty="0">
              <a:latin typeface="Raleway" panose="020B0503030101060003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4000" dirty="0" smtClean="0">
                <a:solidFill>
                  <a:schemeClr val="accent2"/>
                </a:solidFill>
                <a:latin typeface="Raleway" panose="020B0503030101060003" pitchFamily="34" charset="0"/>
              </a:rPr>
              <a:t>IMPRESIÓN GUÍA DE FAMILIAS</a:t>
            </a:r>
          </a:p>
          <a:p>
            <a:r>
              <a:rPr lang="es-ES" sz="4000" dirty="0" smtClean="0">
                <a:solidFill>
                  <a:schemeClr val="accent2"/>
                </a:solidFill>
                <a:latin typeface="Raleway" panose="020B0503030101060003" pitchFamily="34" charset="0"/>
              </a:rPr>
              <a:t>INVESTIGACIÓN CALIDAD DE </a:t>
            </a:r>
            <a:r>
              <a:rPr lang="es-ES" sz="4000" dirty="0" smtClean="0">
                <a:solidFill>
                  <a:schemeClr val="accent2"/>
                </a:solidFill>
                <a:latin typeface="Raleway" panose="020B0503030101060003" pitchFamily="34" charset="0"/>
              </a:rPr>
              <a:t>VIDA</a:t>
            </a:r>
          </a:p>
          <a:p>
            <a:r>
              <a:rPr lang="es-ES" sz="4000" dirty="0" smtClean="0">
                <a:solidFill>
                  <a:schemeClr val="accent2"/>
                </a:solidFill>
                <a:latin typeface="Raleway" panose="020B0503030101060003" pitchFamily="34" charset="0"/>
              </a:rPr>
              <a:t>WEB 45000 visitas en 1 año</a:t>
            </a:r>
            <a:endParaRPr lang="es-ES" sz="4000" dirty="0" smtClean="0">
              <a:solidFill>
                <a:schemeClr val="accent2"/>
              </a:solidFill>
              <a:latin typeface="Raleway" panose="020B0503030101060003" pitchFamily="34" charset="0"/>
            </a:endParaRPr>
          </a:p>
          <a:p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1326" y="5009514"/>
            <a:ext cx="2250266" cy="1635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0466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latin typeface="Raleway" panose="020B0503030101060003" pitchFamily="34" charset="0"/>
              </a:rPr>
              <a:t>Cuota Socios</a:t>
            </a:r>
            <a:endParaRPr lang="es-ES" dirty="0">
              <a:latin typeface="Raleway" panose="020B0503030101060003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4000" dirty="0" smtClean="0">
                <a:solidFill>
                  <a:schemeClr val="accent2"/>
                </a:solidFill>
                <a:latin typeface="Raleway" panose="020B0503030101060003" pitchFamily="34" charset="0"/>
              </a:rPr>
              <a:t>2020: 21 SOCIOS PENDIENTES</a:t>
            </a:r>
          </a:p>
          <a:p>
            <a:r>
              <a:rPr lang="es-ES" sz="4000" dirty="0" smtClean="0">
                <a:solidFill>
                  <a:schemeClr val="accent2"/>
                </a:solidFill>
                <a:latin typeface="Raleway" panose="020B0503030101060003" pitchFamily="34" charset="0"/>
              </a:rPr>
              <a:t>7 BECADOS POR SITUACIÓN FAMILIAR O POR EVENTOS</a:t>
            </a:r>
            <a:endParaRPr lang="es-ES" sz="4000" dirty="0">
              <a:solidFill>
                <a:schemeClr val="accent2"/>
              </a:solidFill>
              <a:latin typeface="Raleway" panose="020B0503030101060003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1326" y="5009514"/>
            <a:ext cx="2250266" cy="1635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0487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latin typeface="Raleway" panose="020B0503030101060003" pitchFamily="34" charset="0"/>
              </a:rPr>
              <a:t>Aprobación Cuentas 2020</a:t>
            </a:r>
            <a:endParaRPr lang="es-ES" dirty="0">
              <a:latin typeface="Raleway" panose="020B0503030101060003" pitchFamily="34" charset="0"/>
            </a:endParaRPr>
          </a:p>
        </p:txBody>
      </p:sp>
      <p:pic>
        <p:nvPicPr>
          <p:cNvPr id="5" name="Marcador de contenido 4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7430" t="13791" r="21433" b="7057"/>
          <a:stretch/>
        </p:blipFill>
        <p:spPr>
          <a:xfrm>
            <a:off x="6096000" y="2291024"/>
            <a:ext cx="5740167" cy="4180359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3"/>
          <a:srcRect l="18136" t="15273" r="20500" b="9576"/>
          <a:stretch/>
        </p:blipFill>
        <p:spPr>
          <a:xfrm>
            <a:off x="448887" y="2222287"/>
            <a:ext cx="6168044" cy="4249096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6096000" y="6290268"/>
            <a:ext cx="6173037" cy="753627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Rectángulo 6"/>
          <p:cNvSpPr/>
          <p:nvPr/>
        </p:nvSpPr>
        <p:spPr>
          <a:xfrm>
            <a:off x="6268496" y="2081684"/>
            <a:ext cx="6173037" cy="753627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 7"/>
          <p:cNvSpPr/>
          <p:nvPr/>
        </p:nvSpPr>
        <p:spPr>
          <a:xfrm rot="5400000">
            <a:off x="8778908" y="4791389"/>
            <a:ext cx="6173037" cy="753627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8445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latin typeface="Raleway" panose="020B0503030101060003" pitchFamily="34" charset="0"/>
              </a:rPr>
              <a:t>Programa Impulso</a:t>
            </a:r>
            <a:endParaRPr lang="es-ES" dirty="0">
              <a:latin typeface="Raleway" panose="020B0503030101060003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4000" dirty="0" smtClean="0">
                <a:solidFill>
                  <a:schemeClr val="accent2"/>
                </a:solidFill>
                <a:latin typeface="Raleway" panose="020B0503030101060003" pitchFamily="34" charset="0"/>
              </a:rPr>
              <a:t>EN QUÉ CONSISTE</a:t>
            </a:r>
          </a:p>
          <a:p>
            <a:r>
              <a:rPr lang="es-ES" sz="4000" dirty="0" smtClean="0">
                <a:solidFill>
                  <a:schemeClr val="accent2"/>
                </a:solidFill>
                <a:latin typeface="Raleway" panose="020B0503030101060003" pitchFamily="34" charset="0"/>
              </a:rPr>
              <a:t>SUBVENCIÓN</a:t>
            </a:r>
          </a:p>
          <a:p>
            <a:r>
              <a:rPr lang="es-ES" sz="4000" dirty="0" smtClean="0">
                <a:solidFill>
                  <a:schemeClr val="accent2"/>
                </a:solidFill>
                <a:latin typeface="Raleway" panose="020B0503030101060003" pitchFamily="34" charset="0"/>
              </a:rPr>
              <a:t>NÚMERO DE FAMILIAS</a:t>
            </a:r>
            <a:endParaRPr lang="es-ES" sz="4000" dirty="0">
              <a:solidFill>
                <a:schemeClr val="accent2"/>
              </a:solidFill>
              <a:latin typeface="Raleway" panose="020B0503030101060003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1326" y="5009514"/>
            <a:ext cx="2250266" cy="1635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5686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ES" dirty="0">
                <a:latin typeface="Raleway" panose="020B0503030101060003" pitchFamily="34" charset="0"/>
              </a:rPr>
              <a:t>APROBACIÓN COSTEAR  ESTUDIO </a:t>
            </a:r>
            <a:r>
              <a:rPr lang="es-ES" dirty="0" smtClean="0">
                <a:latin typeface="Raleway" panose="020B0503030101060003" pitchFamily="34" charset="0"/>
              </a:rPr>
              <a:t>INSUFICIENCIA RENAL EN GA1</a:t>
            </a:r>
            <a:endParaRPr lang="es-ES" dirty="0">
              <a:latin typeface="Raleway" panose="020B0503030101060003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-626913" y="5501910"/>
            <a:ext cx="10572000" cy="434974"/>
          </a:xfrm>
        </p:spPr>
        <p:txBody>
          <a:bodyPr>
            <a:noAutofit/>
          </a:bodyPr>
          <a:lstStyle/>
          <a:p>
            <a:pPr algn="ctr"/>
            <a:r>
              <a:rPr lang="es-ES" sz="2400" b="1" dirty="0" smtClean="0">
                <a:solidFill>
                  <a:schemeClr val="accent2"/>
                </a:solidFill>
                <a:latin typeface="Raleway" panose="020B0503030101060003" pitchFamily="34" charset="0"/>
              </a:rPr>
              <a:t>2000 EUROS INSTITUTO DE INVESTIGACIÓN</a:t>
            </a:r>
          </a:p>
          <a:p>
            <a:pPr algn="ctr"/>
            <a:r>
              <a:rPr lang="es-ES" sz="2400" b="1" dirty="0" smtClean="0">
                <a:solidFill>
                  <a:schemeClr val="accent2"/>
                </a:solidFill>
                <a:latin typeface="Raleway" panose="020B0503030101060003" pitchFamily="34" charset="0"/>
              </a:rPr>
              <a:t> HOSPITAL DE VALDECILLA</a:t>
            </a:r>
            <a:endParaRPr lang="es-ES" sz="2400" b="1" dirty="0">
              <a:solidFill>
                <a:schemeClr val="accent2"/>
              </a:solidFill>
              <a:latin typeface="Raleway" panose="020B0503030101060003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1326" y="5009514"/>
            <a:ext cx="2250266" cy="1635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2689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latin typeface="Raleway" panose="020B0503030101060003" pitchFamily="34" charset="0"/>
              </a:rPr>
              <a:t>Próximas </a:t>
            </a:r>
            <a:r>
              <a:rPr lang="es-ES" dirty="0" smtClean="0">
                <a:latin typeface="Raleway" panose="020B0503030101060003" pitchFamily="34" charset="0"/>
              </a:rPr>
              <a:t>Acciones</a:t>
            </a:r>
            <a:endParaRPr lang="es-ES" dirty="0">
              <a:latin typeface="Raleway" panose="020B0503030101060003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98132" y="1830401"/>
            <a:ext cx="10554574" cy="36365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3600" b="1" dirty="0" smtClean="0">
                <a:solidFill>
                  <a:schemeClr val="accent2"/>
                </a:solidFill>
                <a:latin typeface="Raleway" panose="020B0503030101060003" pitchFamily="34" charset="0"/>
              </a:rPr>
              <a:t>OCTUBRE</a:t>
            </a:r>
          </a:p>
          <a:p>
            <a:r>
              <a:rPr lang="es-ES" sz="4000" dirty="0" smtClean="0">
                <a:solidFill>
                  <a:schemeClr val="accent2"/>
                </a:solidFill>
                <a:latin typeface="Raleway" panose="020B0503030101060003" pitchFamily="34" charset="0"/>
              </a:rPr>
              <a:t>TALLER DIETA LISINA</a:t>
            </a:r>
          </a:p>
          <a:p>
            <a:r>
              <a:rPr lang="es-ES" sz="4000" dirty="0" smtClean="0">
                <a:solidFill>
                  <a:schemeClr val="accent2"/>
                </a:solidFill>
                <a:latin typeface="Raleway" panose="020B0503030101060003" pitchFamily="34" charset="0"/>
              </a:rPr>
              <a:t>I JORNADA ACIDURIA GLUTÁRICA TIPO </a:t>
            </a:r>
            <a:r>
              <a:rPr lang="es-ES" sz="4000" dirty="0" smtClean="0">
                <a:solidFill>
                  <a:schemeClr val="accent2"/>
                </a:solidFill>
                <a:latin typeface="Raleway" panose="020B0503030101060003" pitchFamily="34" charset="0"/>
              </a:rPr>
              <a:t>1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1326" y="5009514"/>
            <a:ext cx="2250266" cy="1635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8877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latin typeface="Raleway" panose="020B0503030101060003" pitchFamily="34" charset="0"/>
              </a:rPr>
              <a:t>GA2</a:t>
            </a:r>
            <a:endParaRPr lang="es-ES" dirty="0">
              <a:latin typeface="Raleway" panose="020B0503030101060003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800" dirty="0" smtClean="0">
                <a:solidFill>
                  <a:schemeClr val="accent2"/>
                </a:solidFill>
                <a:latin typeface="Raleway" panose="020B0503030101060003" pitchFamily="34" charset="0"/>
              </a:rPr>
              <a:t>PROGRAMA DE RADIO DRA SINZIANA STANESCU</a:t>
            </a:r>
          </a:p>
          <a:p>
            <a:r>
              <a:rPr lang="es-ES" sz="2800" dirty="0" smtClean="0">
                <a:solidFill>
                  <a:schemeClr val="accent2"/>
                </a:solidFill>
                <a:latin typeface="Raleway" panose="020B0503030101060003" pitchFamily="34" charset="0"/>
              </a:rPr>
              <a:t>EVENTOS</a:t>
            </a:r>
          </a:p>
          <a:p>
            <a:r>
              <a:rPr lang="es-ES" sz="2800" dirty="0" smtClean="0">
                <a:solidFill>
                  <a:schemeClr val="accent2"/>
                </a:solidFill>
                <a:latin typeface="Raleway" panose="020B0503030101060003" pitchFamily="34" charset="0"/>
              </a:rPr>
              <a:t>CUENTO DE PAULA</a:t>
            </a:r>
          </a:p>
          <a:p>
            <a:r>
              <a:rPr lang="es-ES" sz="2800" dirty="0" smtClean="0">
                <a:solidFill>
                  <a:schemeClr val="accent2"/>
                </a:solidFill>
                <a:latin typeface="Raleway" panose="020B0503030101060003" pitchFamily="34" charset="0"/>
              </a:rPr>
              <a:t>PENDIENTE PROTOCOLO CON </a:t>
            </a:r>
          </a:p>
          <a:p>
            <a:pPr marL="457200" lvl="1" indent="0">
              <a:buNone/>
            </a:pPr>
            <a:r>
              <a:rPr lang="es-ES" sz="2600" dirty="0">
                <a:solidFill>
                  <a:schemeClr val="accent2"/>
                </a:solidFill>
                <a:latin typeface="Raleway" panose="020B0503030101060003" pitchFamily="34" charset="0"/>
              </a:rPr>
              <a:t>	</a:t>
            </a:r>
            <a:r>
              <a:rPr lang="es-ES" sz="2600" dirty="0" smtClean="0">
                <a:solidFill>
                  <a:schemeClr val="accent2"/>
                </a:solidFill>
                <a:latin typeface="Raleway" panose="020B0503030101060003" pitchFamily="34" charset="0"/>
              </a:rPr>
              <a:t>			HOSPITAL RAMÓN Y CAJAL</a:t>
            </a:r>
          </a:p>
          <a:p>
            <a:pPr marL="457200" lvl="1" indent="0">
              <a:buNone/>
            </a:pPr>
            <a:endParaRPr lang="es-ES" sz="2600" dirty="0" smtClean="0">
              <a:solidFill>
                <a:schemeClr val="accent2"/>
              </a:solidFill>
              <a:latin typeface="Raleway" panose="020B0503030101060003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1326" y="5009514"/>
            <a:ext cx="2250266" cy="1635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884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able">
  <a:themeElements>
    <a:clrScheme name="FAMILIA GA1">
      <a:dk1>
        <a:srgbClr val="FFFFFF"/>
      </a:dk1>
      <a:lt1>
        <a:sysClr val="window" lastClr="FFFFFF"/>
      </a:lt1>
      <a:dk2>
        <a:srgbClr val="FFFFFF"/>
      </a:dk2>
      <a:lt2>
        <a:srgbClr val="FFFFFF"/>
      </a:lt2>
      <a:accent1>
        <a:srgbClr val="00C1D5"/>
      </a:accent1>
      <a:accent2>
        <a:srgbClr val="003B5C"/>
      </a:accent2>
      <a:accent3>
        <a:srgbClr val="F2A900"/>
      </a:accent3>
      <a:accent4>
        <a:srgbClr val="00C1D5"/>
      </a:accent4>
      <a:accent5>
        <a:srgbClr val="003B5C"/>
      </a:accent5>
      <a:accent6>
        <a:srgbClr val="F2A900"/>
      </a:accent6>
      <a:hlink>
        <a:srgbClr val="00C1D5"/>
      </a:hlink>
      <a:folHlink>
        <a:srgbClr val="003B5C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Citable</Template>
  <TotalTime>143</TotalTime>
  <Words>155</Words>
  <Application>Microsoft Office PowerPoint</Application>
  <PresentationFormat>Panorámica</PresentationFormat>
  <Paragraphs>51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6" baseType="lpstr">
      <vt:lpstr>Century Gothic</vt:lpstr>
      <vt:lpstr>Raleway</vt:lpstr>
      <vt:lpstr>Wingdings 2</vt:lpstr>
      <vt:lpstr>Citable</vt:lpstr>
      <vt:lpstr>Asamblea General Familias GA</vt:lpstr>
      <vt:lpstr>Aprobación Cuentas 2020</vt:lpstr>
      <vt:lpstr>Cuentas</vt:lpstr>
      <vt:lpstr>Cuota Socios</vt:lpstr>
      <vt:lpstr>Aprobación Cuentas 2020</vt:lpstr>
      <vt:lpstr>Programa Impulso</vt:lpstr>
      <vt:lpstr>APROBACIÓN COSTEAR  ESTUDIO INSUFICIENCIA RENAL EN GA1</vt:lpstr>
      <vt:lpstr>Próximas Acciones</vt:lpstr>
      <vt:lpstr>GA2</vt:lpstr>
      <vt:lpstr>Adultos</vt:lpstr>
      <vt:lpstr>Eventos/Donaciones</vt:lpstr>
      <vt:lpstr>Nuestros Proyectos En Marcha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Asamblea General Familias GA</dc:title>
  <dc:creator>Helena</dc:creator>
  <cp:lastModifiedBy>Helena</cp:lastModifiedBy>
  <cp:revision>10</cp:revision>
  <dcterms:created xsi:type="dcterms:W3CDTF">2021-06-15T09:19:00Z</dcterms:created>
  <dcterms:modified xsi:type="dcterms:W3CDTF">2021-06-18T18:11:18Z</dcterms:modified>
</cp:coreProperties>
</file>